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68" r:id="rId2"/>
    <p:sldId id="266" r:id="rId3"/>
    <p:sldId id="267" r:id="rId4"/>
    <p:sldId id="270" r:id="rId5"/>
    <p:sldId id="271" r:id="rId6"/>
    <p:sldId id="272" r:id="rId7"/>
    <p:sldId id="273" r:id="rId8"/>
    <p:sldId id="274" r:id="rId9"/>
    <p:sldId id="278" r:id="rId10"/>
    <p:sldId id="279" r:id="rId11"/>
    <p:sldId id="27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9D92"/>
    <a:srgbClr val="EAAB01"/>
    <a:srgbClr val="00FC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570"/>
    <p:restoredTop sz="77899"/>
  </p:normalViewPr>
  <p:slideViewPr>
    <p:cSldViewPr snapToGrid="0">
      <p:cViewPr>
        <p:scale>
          <a:sx n="122" d="100"/>
          <a:sy n="122" d="100"/>
        </p:scale>
        <p:origin x="1056" y="240"/>
      </p:cViewPr>
      <p:guideLst/>
    </p:cSldViewPr>
  </p:slideViewPr>
  <p:notesTextViewPr>
    <p:cViewPr>
      <p:scale>
        <a:sx n="145" d="100"/>
        <a:sy n="14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BD9A13-117F-C049-BFE8-6C6883FCF36A}" type="datetimeFigureOut">
              <a:rPr lang="en-US" smtClean="0"/>
              <a:t>2/9/25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6BF9EB-64A4-DC4D-A06C-F056DA3200C4}" type="slidenum">
              <a:rPr lang="en-US" smtClean="0"/>
              <a:t>‹#›</a:t>
            </a:fld>
            <a:endParaRPr lang="en-US"/>
          </a:p>
        </p:txBody>
      </p:sp>
    </p:spTree>
    <p:extLst>
      <p:ext uri="{BB962C8B-B14F-4D97-AF65-F5344CB8AC3E}">
        <p14:creationId xmlns:p14="http://schemas.microsoft.com/office/powerpoint/2010/main" val="1507860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1: Map of the Yukon River watershed, which includes Alaska, USA, and western Canada. The mask is highlighting the Yukon River watershed and associated tributaries, the mainstem of the Yukon River is the most prominent dark blue line and the green dots represent ADFG escapement project locations that were used as data in the Fall chum salmon run reconstruction. The black triangle represents Pilot Station, AK, the source of the USGS flow measurement station for the Yukon mainstem. The black gridded points represent survey stations for the NBS survey that collected information for the juvenile index and the stomach fullness index used in the IPM.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try to add box for region temperatures are extracted from, update full </a:t>
            </a:r>
            <a:r>
              <a:rPr lang="en-US" dirty="0" err="1"/>
              <a:t>bering</a:t>
            </a:r>
            <a:r>
              <a:rPr lang="en-US" dirty="0"/>
              <a:t> sea survey grid from curry </a:t>
            </a:r>
          </a:p>
          <a:p>
            <a:endParaRPr lang="en-US" dirty="0"/>
          </a:p>
        </p:txBody>
      </p:sp>
      <p:sp>
        <p:nvSpPr>
          <p:cNvPr id="4" name="Slide Number Placeholder 3"/>
          <p:cNvSpPr>
            <a:spLocks noGrp="1"/>
          </p:cNvSpPr>
          <p:nvPr>
            <p:ph type="sldNum" sz="quarter" idx="5"/>
          </p:nvPr>
        </p:nvSpPr>
        <p:spPr/>
        <p:txBody>
          <a:bodyPr/>
          <a:lstStyle/>
          <a:p>
            <a:fld id="{D66BF9EB-64A4-DC4D-A06C-F056DA3200C4}" type="slidenum">
              <a:rPr lang="en-US" smtClean="0"/>
              <a:t>2</a:t>
            </a:fld>
            <a:endParaRPr lang="en-US"/>
          </a:p>
        </p:txBody>
      </p:sp>
    </p:spTree>
    <p:extLst>
      <p:ext uri="{BB962C8B-B14F-4D97-AF65-F5344CB8AC3E}">
        <p14:creationId xmlns:p14="http://schemas.microsoft.com/office/powerpoint/2010/main" val="719712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35F18-9074-5336-B990-BD4F6ACD5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961FDE-E614-A0F2-5846-ADB840AFA1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B91111-F8AD-747B-8E6D-DD7B11E40E4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2: Schematic illustration of the Yukon River Fall Chum integrated population model, observational data and covariates included when estimating covariate effects on survival for respective life stages. Stages included in the model likelihood are numbered in orange, and the source of the data is included below the stage name. Covariates used to estimate survival included on the boxes on right hand side, orange indicates covariates included in the egg to juvenile abundance at the end of first summer stage (1- 2) and blue indicates covariates included in the juvenile abundance at the end of first summer stage to after the </a:t>
            </a:r>
            <a:r>
              <a:rPr lang="en-US"/>
              <a:t>first winter at sea (</a:t>
            </a:r>
            <a:r>
              <a:rPr lang="en-US" dirty="0"/>
              <a:t>2 - 3). Data sources are listed below the covariate and more covariate details are listed in Table 2, time series for each covariate provided in supplementary information.</a:t>
            </a:r>
          </a:p>
          <a:p>
            <a:endParaRPr lang="en-US" dirty="0"/>
          </a:p>
          <a:p>
            <a:endParaRPr lang="en-US" dirty="0"/>
          </a:p>
          <a:p>
            <a:r>
              <a:rPr lang="en-US" dirty="0"/>
              <a:t>** perhaps add survival variables for arrows/covariates </a:t>
            </a:r>
          </a:p>
        </p:txBody>
      </p:sp>
      <p:sp>
        <p:nvSpPr>
          <p:cNvPr id="4" name="Slide Number Placeholder 3">
            <a:extLst>
              <a:ext uri="{FF2B5EF4-FFF2-40B4-BE49-F238E27FC236}">
                <a16:creationId xmlns:a16="http://schemas.microsoft.com/office/drawing/2014/main" id="{6E1FA6E6-D1F6-BC9C-1C7B-B13EBD229C31}"/>
              </a:ext>
            </a:extLst>
          </p:cNvPr>
          <p:cNvSpPr>
            <a:spLocks noGrp="1"/>
          </p:cNvSpPr>
          <p:nvPr>
            <p:ph type="sldNum" sz="quarter" idx="5"/>
          </p:nvPr>
        </p:nvSpPr>
        <p:spPr/>
        <p:txBody>
          <a:bodyPr/>
          <a:lstStyle/>
          <a:p>
            <a:fld id="{D66BF9EB-64A4-DC4D-A06C-F056DA3200C4}" type="slidenum">
              <a:rPr lang="en-US" smtClean="0"/>
              <a:t>3</a:t>
            </a:fld>
            <a:endParaRPr lang="en-US"/>
          </a:p>
        </p:txBody>
      </p:sp>
    </p:spTree>
    <p:extLst>
      <p:ext uri="{BB962C8B-B14F-4D97-AF65-F5344CB8AC3E}">
        <p14:creationId xmlns:p14="http://schemas.microsoft.com/office/powerpoint/2010/main" val="2400276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6BC3D-2608-2578-CD38-BE5DC5E3CD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4DADC0-BD48-B5FA-4244-A34894F21C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2DB0C2-AC04-7DF8-1F55-542A897C3F21}"/>
              </a:ext>
            </a:extLst>
          </p:cNvPr>
          <p:cNvSpPr>
            <a:spLocks noGrp="1"/>
          </p:cNvSpPr>
          <p:nvPr>
            <p:ph type="body" idx="1"/>
          </p:nvPr>
        </p:nvSpPr>
        <p:spPr/>
        <p:txBody>
          <a:bodyPr/>
          <a:lstStyle/>
          <a:p>
            <a:r>
              <a:rPr lang="en-US" dirty="0"/>
              <a:t>Figure 3: Time series of indices used in the model likelihood inputs and model fits.</a:t>
            </a:r>
          </a:p>
          <a:p>
            <a:r>
              <a:rPr lang="en-US" dirty="0"/>
              <a:t>Points represent juvenile (a) and returning fish (b) indices used in the model likelihood while the lines represent the mean from estimated posterior distributions. Colored bands represent 95% credible intervals. The x axis represents the brood year, or the year when fish are in the egg stage. The NBS survey used to estimate the juvenile index did not occur in 2020 due to the global pandemic, so there is no juvenile index for brood year 2019. </a:t>
            </a:r>
          </a:p>
        </p:txBody>
      </p:sp>
      <p:sp>
        <p:nvSpPr>
          <p:cNvPr id="4" name="Slide Number Placeholder 3">
            <a:extLst>
              <a:ext uri="{FF2B5EF4-FFF2-40B4-BE49-F238E27FC236}">
                <a16:creationId xmlns:a16="http://schemas.microsoft.com/office/drawing/2014/main" id="{85E4063E-AF3A-3084-C384-C7656FEAB669}"/>
              </a:ext>
            </a:extLst>
          </p:cNvPr>
          <p:cNvSpPr>
            <a:spLocks noGrp="1"/>
          </p:cNvSpPr>
          <p:nvPr>
            <p:ph type="sldNum" sz="quarter" idx="5"/>
          </p:nvPr>
        </p:nvSpPr>
        <p:spPr/>
        <p:txBody>
          <a:bodyPr/>
          <a:lstStyle/>
          <a:p>
            <a:fld id="{D66BF9EB-64A4-DC4D-A06C-F056DA3200C4}" type="slidenum">
              <a:rPr lang="en-US" smtClean="0"/>
              <a:t>4</a:t>
            </a:fld>
            <a:endParaRPr lang="en-US"/>
          </a:p>
        </p:txBody>
      </p:sp>
    </p:spTree>
    <p:extLst>
      <p:ext uri="{BB962C8B-B14F-4D97-AF65-F5344CB8AC3E}">
        <p14:creationId xmlns:p14="http://schemas.microsoft.com/office/powerpoint/2010/main" val="3978048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BDF45-EAE7-BCD9-A988-91E3BFEB17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311D14-68B9-87F2-3C2D-253671E08A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C6DBC0-EBF5-86FF-D9EE-27F2FE146CE9}"/>
              </a:ext>
            </a:extLst>
          </p:cNvPr>
          <p:cNvSpPr>
            <a:spLocks noGrp="1"/>
          </p:cNvSpPr>
          <p:nvPr>
            <p:ph type="body" idx="1"/>
          </p:nvPr>
        </p:nvSpPr>
        <p:spPr/>
        <p:txBody>
          <a:bodyPr/>
          <a:lstStyle/>
          <a:p>
            <a:r>
              <a:rPr lang="en-US" dirty="0"/>
              <a:t>Figure 4: Mean estimates of covariate coefficients. Colors represent the life-stage where survival is estimated, informed by the respective covariate. Points represent mean estimates, thick lines represent 89% credible intervals and thin lines represent 95% credible intervals.  </a:t>
            </a:r>
          </a:p>
        </p:txBody>
      </p:sp>
      <p:sp>
        <p:nvSpPr>
          <p:cNvPr id="4" name="Slide Number Placeholder 3">
            <a:extLst>
              <a:ext uri="{FF2B5EF4-FFF2-40B4-BE49-F238E27FC236}">
                <a16:creationId xmlns:a16="http://schemas.microsoft.com/office/drawing/2014/main" id="{DC5AA535-97AF-B40E-519F-842C4DD84E12}"/>
              </a:ext>
            </a:extLst>
          </p:cNvPr>
          <p:cNvSpPr>
            <a:spLocks noGrp="1"/>
          </p:cNvSpPr>
          <p:nvPr>
            <p:ph type="sldNum" sz="quarter" idx="5"/>
          </p:nvPr>
        </p:nvSpPr>
        <p:spPr/>
        <p:txBody>
          <a:bodyPr/>
          <a:lstStyle/>
          <a:p>
            <a:fld id="{D66BF9EB-64A4-DC4D-A06C-F056DA3200C4}" type="slidenum">
              <a:rPr lang="en-US" smtClean="0"/>
              <a:t>5</a:t>
            </a:fld>
            <a:endParaRPr lang="en-US"/>
          </a:p>
        </p:txBody>
      </p:sp>
    </p:spTree>
    <p:extLst>
      <p:ext uri="{BB962C8B-B14F-4D97-AF65-F5344CB8AC3E}">
        <p14:creationId xmlns:p14="http://schemas.microsoft.com/office/powerpoint/2010/main" val="4003200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5966C-9FE5-4D21-72A4-0AE15333A8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FECA6A-AB14-20D5-BCDB-4A2F232828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ADA629-3F9B-0DCC-7C5E-C6990F251D83}"/>
              </a:ext>
            </a:extLst>
          </p:cNvPr>
          <p:cNvSpPr>
            <a:spLocks noGrp="1"/>
          </p:cNvSpPr>
          <p:nvPr>
            <p:ph type="body" idx="1"/>
          </p:nvPr>
        </p:nvSpPr>
        <p:spPr/>
        <p:txBody>
          <a:bodyPr/>
          <a:lstStyle/>
          <a:p>
            <a:r>
              <a:rPr lang="en-US" dirty="0"/>
              <a:t>Figure S1:</a:t>
            </a:r>
          </a:p>
          <a:p>
            <a:r>
              <a:rPr lang="en-US" dirty="0"/>
              <a:t>Mean-scaled covariate trends used in the IPM for the a) juvenile (egg to first summer at sea) and b) marine (first summer at sea to end of first winter at sea) stages. </a:t>
            </a:r>
          </a:p>
        </p:txBody>
      </p:sp>
      <p:sp>
        <p:nvSpPr>
          <p:cNvPr id="4" name="Slide Number Placeholder 3">
            <a:extLst>
              <a:ext uri="{FF2B5EF4-FFF2-40B4-BE49-F238E27FC236}">
                <a16:creationId xmlns:a16="http://schemas.microsoft.com/office/drawing/2014/main" id="{ECDB0C66-0AD0-5848-CF61-750DB9F2BFEF}"/>
              </a:ext>
            </a:extLst>
          </p:cNvPr>
          <p:cNvSpPr>
            <a:spLocks noGrp="1"/>
          </p:cNvSpPr>
          <p:nvPr>
            <p:ph type="sldNum" sz="quarter" idx="5"/>
          </p:nvPr>
        </p:nvSpPr>
        <p:spPr/>
        <p:txBody>
          <a:bodyPr/>
          <a:lstStyle/>
          <a:p>
            <a:fld id="{D66BF9EB-64A4-DC4D-A06C-F056DA3200C4}" type="slidenum">
              <a:rPr lang="en-US" smtClean="0"/>
              <a:t>7</a:t>
            </a:fld>
            <a:endParaRPr lang="en-US"/>
          </a:p>
        </p:txBody>
      </p:sp>
    </p:spTree>
    <p:extLst>
      <p:ext uri="{BB962C8B-B14F-4D97-AF65-F5344CB8AC3E}">
        <p14:creationId xmlns:p14="http://schemas.microsoft.com/office/powerpoint/2010/main" val="1508536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5E132-2A4C-7657-0EC4-697DC0A0F6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126B68-434E-93C6-72A1-0B8DF2B5C6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EF823C-E4A8-424F-5EB0-A60ED10BA3BE}"/>
              </a:ext>
            </a:extLst>
          </p:cNvPr>
          <p:cNvSpPr>
            <a:spLocks noGrp="1"/>
          </p:cNvSpPr>
          <p:nvPr>
            <p:ph type="body" idx="1"/>
          </p:nvPr>
        </p:nvSpPr>
        <p:spPr/>
        <p:txBody>
          <a:bodyPr/>
          <a:lstStyle/>
          <a:p>
            <a:r>
              <a:rPr lang="en-US" dirty="0"/>
              <a:t>Figure S2 – Trace plots used to identify model convergence for each for parameters. Four chains were run per model, dark shading background represents burn-in iterations. </a:t>
            </a:r>
          </a:p>
        </p:txBody>
      </p:sp>
      <p:sp>
        <p:nvSpPr>
          <p:cNvPr id="4" name="Slide Number Placeholder 3">
            <a:extLst>
              <a:ext uri="{FF2B5EF4-FFF2-40B4-BE49-F238E27FC236}">
                <a16:creationId xmlns:a16="http://schemas.microsoft.com/office/drawing/2014/main" id="{C8E0080B-28D2-2EA2-D358-D4C53F9157C0}"/>
              </a:ext>
            </a:extLst>
          </p:cNvPr>
          <p:cNvSpPr>
            <a:spLocks noGrp="1"/>
          </p:cNvSpPr>
          <p:nvPr>
            <p:ph type="sldNum" sz="quarter" idx="5"/>
          </p:nvPr>
        </p:nvSpPr>
        <p:spPr/>
        <p:txBody>
          <a:bodyPr/>
          <a:lstStyle/>
          <a:p>
            <a:fld id="{D66BF9EB-64A4-DC4D-A06C-F056DA3200C4}" type="slidenum">
              <a:rPr lang="en-US" smtClean="0"/>
              <a:t>8</a:t>
            </a:fld>
            <a:endParaRPr lang="en-US"/>
          </a:p>
        </p:txBody>
      </p:sp>
    </p:spTree>
    <p:extLst>
      <p:ext uri="{BB962C8B-B14F-4D97-AF65-F5344CB8AC3E}">
        <p14:creationId xmlns:p14="http://schemas.microsoft.com/office/powerpoint/2010/main" val="2177685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4B523-7A40-7F59-5A4D-FD2D44F2AD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411ED4-300C-2A48-9474-318B75FF0C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82E587-F22E-79B7-D418-1CB227D3999D}"/>
              </a:ext>
            </a:extLst>
          </p:cNvPr>
          <p:cNvSpPr>
            <a:spLocks noGrp="1"/>
          </p:cNvSpPr>
          <p:nvPr>
            <p:ph type="body" idx="1"/>
          </p:nvPr>
        </p:nvSpPr>
        <p:spPr/>
        <p:txBody>
          <a:bodyPr/>
          <a:lstStyle/>
          <a:p>
            <a:r>
              <a:rPr lang="en-US" dirty="0"/>
              <a:t>Figure S3: Comparison of model predicted and observed age compositions, where each age represents a comparison for each calendar year and age class (ocean age). The dashed line represents a 1:1 comparison line, points that fall on the line are equal. </a:t>
            </a:r>
          </a:p>
        </p:txBody>
      </p:sp>
      <p:sp>
        <p:nvSpPr>
          <p:cNvPr id="4" name="Slide Number Placeholder 3">
            <a:extLst>
              <a:ext uri="{FF2B5EF4-FFF2-40B4-BE49-F238E27FC236}">
                <a16:creationId xmlns:a16="http://schemas.microsoft.com/office/drawing/2014/main" id="{2592B402-AD00-C515-0BDA-2E8C3F28E0AD}"/>
              </a:ext>
            </a:extLst>
          </p:cNvPr>
          <p:cNvSpPr>
            <a:spLocks noGrp="1"/>
          </p:cNvSpPr>
          <p:nvPr>
            <p:ph type="sldNum" sz="quarter" idx="5"/>
          </p:nvPr>
        </p:nvSpPr>
        <p:spPr/>
        <p:txBody>
          <a:bodyPr/>
          <a:lstStyle/>
          <a:p>
            <a:fld id="{D66BF9EB-64A4-DC4D-A06C-F056DA3200C4}" type="slidenum">
              <a:rPr lang="en-US" smtClean="0"/>
              <a:t>9</a:t>
            </a:fld>
            <a:endParaRPr lang="en-US"/>
          </a:p>
        </p:txBody>
      </p:sp>
    </p:spTree>
    <p:extLst>
      <p:ext uri="{BB962C8B-B14F-4D97-AF65-F5344CB8AC3E}">
        <p14:creationId xmlns:p14="http://schemas.microsoft.com/office/powerpoint/2010/main" val="2348646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S4: Comparison of model predicted and observed abundances for a) Juveniles b) total returns c) harvest, d) spawner abundances. Each point represents a comparison for each calendar year and </a:t>
            </a:r>
            <a:r>
              <a:rPr lang="en-US" dirty="0" err="1"/>
              <a:t>abundance.The</a:t>
            </a:r>
            <a:r>
              <a:rPr lang="en-US" dirty="0"/>
              <a:t> dashed line represents a 1:1 comparison line, points that fall on the line are equal. </a:t>
            </a:r>
          </a:p>
          <a:p>
            <a:endParaRPr lang="en-US" dirty="0"/>
          </a:p>
        </p:txBody>
      </p:sp>
      <p:sp>
        <p:nvSpPr>
          <p:cNvPr id="4" name="Slide Number Placeholder 3"/>
          <p:cNvSpPr>
            <a:spLocks noGrp="1"/>
          </p:cNvSpPr>
          <p:nvPr>
            <p:ph type="sldNum" sz="quarter" idx="5"/>
          </p:nvPr>
        </p:nvSpPr>
        <p:spPr/>
        <p:txBody>
          <a:bodyPr/>
          <a:lstStyle/>
          <a:p>
            <a:fld id="{D66BF9EB-64A4-DC4D-A06C-F056DA3200C4}" type="slidenum">
              <a:rPr lang="en-US" smtClean="0"/>
              <a:t>10</a:t>
            </a:fld>
            <a:endParaRPr lang="en-US"/>
          </a:p>
        </p:txBody>
      </p:sp>
    </p:spTree>
    <p:extLst>
      <p:ext uri="{BB962C8B-B14F-4D97-AF65-F5344CB8AC3E}">
        <p14:creationId xmlns:p14="http://schemas.microsoft.com/office/powerpoint/2010/main" val="2871238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C341C-F4CF-2045-E151-D17CB885ED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80BF0D-41FE-7397-41B3-004EDAE89C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68078F-A5C9-C925-C2C0-AB8928569080}"/>
              </a:ext>
            </a:extLst>
          </p:cNvPr>
          <p:cNvSpPr>
            <a:spLocks noGrp="1"/>
          </p:cNvSpPr>
          <p:nvPr>
            <p:ph type="body" idx="1"/>
          </p:nvPr>
        </p:nvSpPr>
        <p:spPr/>
        <p:txBody>
          <a:bodyPr/>
          <a:lstStyle/>
          <a:p>
            <a:r>
              <a:rPr lang="en-US" dirty="0"/>
              <a:t>Figure S5: </a:t>
            </a:r>
          </a:p>
          <a:p>
            <a:r>
              <a:rPr lang="en-US" dirty="0"/>
              <a:t>Results from covariate sensitivity testing. We calculated percent relative difference in covariate coefficients from the full model compared to a reduced model where one covariate removed at a time (covariate removed identified on x axis). The Y axis can be interpreted as the number of standard deviations </a:t>
            </a:r>
            <a:r>
              <a:rPr lang="en-US" sz="1800" dirty="0">
                <a:effectLst/>
                <a:latin typeface="Times New Roman" panose="02020603050405020304" pitchFamily="18" charset="0"/>
                <a:ea typeface="Times New Roman" panose="02020603050405020304" pitchFamily="18" charset="0"/>
              </a:rPr>
              <a:t>higher or lower than the full model's estimate.  </a:t>
            </a:r>
            <a:endParaRPr lang="en-US" dirty="0"/>
          </a:p>
        </p:txBody>
      </p:sp>
      <p:sp>
        <p:nvSpPr>
          <p:cNvPr id="4" name="Slide Number Placeholder 3">
            <a:extLst>
              <a:ext uri="{FF2B5EF4-FFF2-40B4-BE49-F238E27FC236}">
                <a16:creationId xmlns:a16="http://schemas.microsoft.com/office/drawing/2014/main" id="{4758C33E-AA09-AB39-0244-7433F4783FD5}"/>
              </a:ext>
            </a:extLst>
          </p:cNvPr>
          <p:cNvSpPr>
            <a:spLocks noGrp="1"/>
          </p:cNvSpPr>
          <p:nvPr>
            <p:ph type="sldNum" sz="quarter" idx="5"/>
          </p:nvPr>
        </p:nvSpPr>
        <p:spPr/>
        <p:txBody>
          <a:bodyPr/>
          <a:lstStyle/>
          <a:p>
            <a:fld id="{D66BF9EB-64A4-DC4D-A06C-F056DA3200C4}" type="slidenum">
              <a:rPr lang="en-US" smtClean="0"/>
              <a:t>11</a:t>
            </a:fld>
            <a:endParaRPr lang="en-US"/>
          </a:p>
        </p:txBody>
      </p:sp>
    </p:spTree>
    <p:extLst>
      <p:ext uri="{BB962C8B-B14F-4D97-AF65-F5344CB8AC3E}">
        <p14:creationId xmlns:p14="http://schemas.microsoft.com/office/powerpoint/2010/main" val="2728443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561B2-8DEF-D186-8848-E01B3F4D3A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6003FF0-A0C3-E6C2-EAF4-A7DD076EF3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F9BA0C-AF7B-1B56-71C4-51D3F112EBBC}"/>
              </a:ext>
            </a:extLst>
          </p:cNvPr>
          <p:cNvSpPr>
            <a:spLocks noGrp="1"/>
          </p:cNvSpPr>
          <p:nvPr>
            <p:ph type="dt" sz="half" idx="10"/>
          </p:nvPr>
        </p:nvSpPr>
        <p:spPr/>
        <p:txBody>
          <a:bodyPr/>
          <a:lstStyle/>
          <a:p>
            <a:fld id="{CE4A099E-6C1B-BB4B-B40B-DD38F165872A}" type="datetimeFigureOut">
              <a:rPr lang="en-US" smtClean="0"/>
              <a:t>2/9/25</a:t>
            </a:fld>
            <a:endParaRPr lang="en-US"/>
          </a:p>
        </p:txBody>
      </p:sp>
      <p:sp>
        <p:nvSpPr>
          <p:cNvPr id="5" name="Footer Placeholder 4">
            <a:extLst>
              <a:ext uri="{FF2B5EF4-FFF2-40B4-BE49-F238E27FC236}">
                <a16:creationId xmlns:a16="http://schemas.microsoft.com/office/drawing/2014/main" id="{6344A0A4-E234-A8DB-1A37-6F5CEE0A65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F2F50-5423-916E-4700-EA4299BC6564}"/>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256368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C9334-EF47-AEA7-2209-07DFAC8B78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413BE4-CA36-CD35-7C74-75A27EAEC1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5B96A1-9CE1-E2D9-335A-C6B60B2BE4D6}"/>
              </a:ext>
            </a:extLst>
          </p:cNvPr>
          <p:cNvSpPr>
            <a:spLocks noGrp="1"/>
          </p:cNvSpPr>
          <p:nvPr>
            <p:ph type="dt" sz="half" idx="10"/>
          </p:nvPr>
        </p:nvSpPr>
        <p:spPr/>
        <p:txBody>
          <a:bodyPr/>
          <a:lstStyle/>
          <a:p>
            <a:fld id="{CE4A099E-6C1B-BB4B-B40B-DD38F165872A}" type="datetimeFigureOut">
              <a:rPr lang="en-US" smtClean="0"/>
              <a:t>2/9/25</a:t>
            </a:fld>
            <a:endParaRPr lang="en-US"/>
          </a:p>
        </p:txBody>
      </p:sp>
      <p:sp>
        <p:nvSpPr>
          <p:cNvPr id="5" name="Footer Placeholder 4">
            <a:extLst>
              <a:ext uri="{FF2B5EF4-FFF2-40B4-BE49-F238E27FC236}">
                <a16:creationId xmlns:a16="http://schemas.microsoft.com/office/drawing/2014/main" id="{808DEE50-A276-0CD5-D17D-6252E9DBED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78BCC5-CECB-D0B0-5919-00C0ABCE1DBB}"/>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3410852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51DB85-98F3-C151-67E6-4C5A715868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2899C1-16CE-3978-4BEC-D8E612AF2E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EE767B-B7D5-F136-AB38-BEDFEA775CC7}"/>
              </a:ext>
            </a:extLst>
          </p:cNvPr>
          <p:cNvSpPr>
            <a:spLocks noGrp="1"/>
          </p:cNvSpPr>
          <p:nvPr>
            <p:ph type="dt" sz="half" idx="10"/>
          </p:nvPr>
        </p:nvSpPr>
        <p:spPr/>
        <p:txBody>
          <a:bodyPr/>
          <a:lstStyle/>
          <a:p>
            <a:fld id="{CE4A099E-6C1B-BB4B-B40B-DD38F165872A}" type="datetimeFigureOut">
              <a:rPr lang="en-US" smtClean="0"/>
              <a:t>2/9/25</a:t>
            </a:fld>
            <a:endParaRPr lang="en-US"/>
          </a:p>
        </p:txBody>
      </p:sp>
      <p:sp>
        <p:nvSpPr>
          <p:cNvPr id="5" name="Footer Placeholder 4">
            <a:extLst>
              <a:ext uri="{FF2B5EF4-FFF2-40B4-BE49-F238E27FC236}">
                <a16:creationId xmlns:a16="http://schemas.microsoft.com/office/drawing/2014/main" id="{476E82A2-1410-F365-A63B-DBCFE53B67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8B2098-FE0E-275C-CD74-FE6926593B9E}"/>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810210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B6FD5-D981-B1AA-5774-91B25D3810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F8F7DA-8317-784B-7E55-59C7198578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C5E840-8632-11E5-B82C-EA9EA52AA2C2}"/>
              </a:ext>
            </a:extLst>
          </p:cNvPr>
          <p:cNvSpPr>
            <a:spLocks noGrp="1"/>
          </p:cNvSpPr>
          <p:nvPr>
            <p:ph type="dt" sz="half" idx="10"/>
          </p:nvPr>
        </p:nvSpPr>
        <p:spPr/>
        <p:txBody>
          <a:bodyPr/>
          <a:lstStyle/>
          <a:p>
            <a:fld id="{CE4A099E-6C1B-BB4B-B40B-DD38F165872A}" type="datetimeFigureOut">
              <a:rPr lang="en-US" smtClean="0"/>
              <a:t>2/9/25</a:t>
            </a:fld>
            <a:endParaRPr lang="en-US"/>
          </a:p>
        </p:txBody>
      </p:sp>
      <p:sp>
        <p:nvSpPr>
          <p:cNvPr id="5" name="Footer Placeholder 4">
            <a:extLst>
              <a:ext uri="{FF2B5EF4-FFF2-40B4-BE49-F238E27FC236}">
                <a16:creationId xmlns:a16="http://schemas.microsoft.com/office/drawing/2014/main" id="{CECCCD5C-8D96-BD70-868D-8833CE3863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C0915-CF56-4E72-4A92-2F139DCB1D89}"/>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197141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84673-D130-FBFE-30FC-86E2E6586A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B28160-8CCE-A410-0E81-D58B3D50AFE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4810F0-0793-52ED-D5C6-D29001FD1C35}"/>
              </a:ext>
            </a:extLst>
          </p:cNvPr>
          <p:cNvSpPr>
            <a:spLocks noGrp="1"/>
          </p:cNvSpPr>
          <p:nvPr>
            <p:ph type="dt" sz="half" idx="10"/>
          </p:nvPr>
        </p:nvSpPr>
        <p:spPr/>
        <p:txBody>
          <a:bodyPr/>
          <a:lstStyle/>
          <a:p>
            <a:fld id="{CE4A099E-6C1B-BB4B-B40B-DD38F165872A}" type="datetimeFigureOut">
              <a:rPr lang="en-US" smtClean="0"/>
              <a:t>2/9/25</a:t>
            </a:fld>
            <a:endParaRPr lang="en-US"/>
          </a:p>
        </p:txBody>
      </p:sp>
      <p:sp>
        <p:nvSpPr>
          <p:cNvPr id="5" name="Footer Placeholder 4">
            <a:extLst>
              <a:ext uri="{FF2B5EF4-FFF2-40B4-BE49-F238E27FC236}">
                <a16:creationId xmlns:a16="http://schemas.microsoft.com/office/drawing/2014/main" id="{5BAC425A-D2A1-1C01-5B91-A6BD9281DF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775499-5DDF-E8E4-0C99-FDEA1CA93AA8}"/>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107349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501D3-86CE-5B1B-E6AA-B071F6BB5A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168B39-2B41-89B1-1407-50350D6234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FEC158-7C79-EBFE-930A-305DD323A6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BFAE5A-AF18-2769-E954-94C15511AA76}"/>
              </a:ext>
            </a:extLst>
          </p:cNvPr>
          <p:cNvSpPr>
            <a:spLocks noGrp="1"/>
          </p:cNvSpPr>
          <p:nvPr>
            <p:ph type="dt" sz="half" idx="10"/>
          </p:nvPr>
        </p:nvSpPr>
        <p:spPr/>
        <p:txBody>
          <a:bodyPr/>
          <a:lstStyle/>
          <a:p>
            <a:fld id="{CE4A099E-6C1B-BB4B-B40B-DD38F165872A}" type="datetimeFigureOut">
              <a:rPr lang="en-US" smtClean="0"/>
              <a:t>2/9/25</a:t>
            </a:fld>
            <a:endParaRPr lang="en-US"/>
          </a:p>
        </p:txBody>
      </p:sp>
      <p:sp>
        <p:nvSpPr>
          <p:cNvPr id="6" name="Footer Placeholder 5">
            <a:extLst>
              <a:ext uri="{FF2B5EF4-FFF2-40B4-BE49-F238E27FC236}">
                <a16:creationId xmlns:a16="http://schemas.microsoft.com/office/drawing/2014/main" id="{8BBDE9B1-88EC-012B-3E48-EC705ECBD0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874E12-71D0-2084-224C-6BF45753B066}"/>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942813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9DCC-F567-8E3B-27A9-59C3E139B9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001EE4-33E0-8398-CC55-EE7D132596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891A00-9946-D729-1866-9EF2576969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499708-EAD7-F6E5-35F7-4EE65BCC3E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FE9B1F-4D16-5D54-C151-B8412154F2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9943B4-9AE3-A9B5-D90C-2439D61B0257}"/>
              </a:ext>
            </a:extLst>
          </p:cNvPr>
          <p:cNvSpPr>
            <a:spLocks noGrp="1"/>
          </p:cNvSpPr>
          <p:nvPr>
            <p:ph type="dt" sz="half" idx="10"/>
          </p:nvPr>
        </p:nvSpPr>
        <p:spPr/>
        <p:txBody>
          <a:bodyPr/>
          <a:lstStyle/>
          <a:p>
            <a:fld id="{CE4A099E-6C1B-BB4B-B40B-DD38F165872A}" type="datetimeFigureOut">
              <a:rPr lang="en-US" smtClean="0"/>
              <a:t>2/9/25</a:t>
            </a:fld>
            <a:endParaRPr lang="en-US"/>
          </a:p>
        </p:txBody>
      </p:sp>
      <p:sp>
        <p:nvSpPr>
          <p:cNvPr id="8" name="Footer Placeholder 7">
            <a:extLst>
              <a:ext uri="{FF2B5EF4-FFF2-40B4-BE49-F238E27FC236}">
                <a16:creationId xmlns:a16="http://schemas.microsoft.com/office/drawing/2014/main" id="{FD5528EF-8944-0BC8-1966-BA3FBD54F8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4AB218-0CF5-D1C7-EC1F-9B76C291BACE}"/>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422882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CA484-850C-4480-1660-0F7A7DAB88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C08767-D21D-176C-6AE5-30E932D1F9EF}"/>
              </a:ext>
            </a:extLst>
          </p:cNvPr>
          <p:cNvSpPr>
            <a:spLocks noGrp="1"/>
          </p:cNvSpPr>
          <p:nvPr>
            <p:ph type="dt" sz="half" idx="10"/>
          </p:nvPr>
        </p:nvSpPr>
        <p:spPr/>
        <p:txBody>
          <a:bodyPr/>
          <a:lstStyle/>
          <a:p>
            <a:fld id="{CE4A099E-6C1B-BB4B-B40B-DD38F165872A}" type="datetimeFigureOut">
              <a:rPr lang="en-US" smtClean="0"/>
              <a:t>2/9/25</a:t>
            </a:fld>
            <a:endParaRPr lang="en-US"/>
          </a:p>
        </p:txBody>
      </p:sp>
      <p:sp>
        <p:nvSpPr>
          <p:cNvPr id="4" name="Footer Placeholder 3">
            <a:extLst>
              <a:ext uri="{FF2B5EF4-FFF2-40B4-BE49-F238E27FC236}">
                <a16:creationId xmlns:a16="http://schemas.microsoft.com/office/drawing/2014/main" id="{A9EF1014-8709-653D-0342-39CA7BB1969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5F04AC-2E51-0712-FB2A-3F8433759650}"/>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688485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6C4394-E06A-B1FF-6F41-CBA11DCDFAA6}"/>
              </a:ext>
            </a:extLst>
          </p:cNvPr>
          <p:cNvSpPr>
            <a:spLocks noGrp="1"/>
          </p:cNvSpPr>
          <p:nvPr>
            <p:ph type="dt" sz="half" idx="10"/>
          </p:nvPr>
        </p:nvSpPr>
        <p:spPr/>
        <p:txBody>
          <a:bodyPr/>
          <a:lstStyle/>
          <a:p>
            <a:fld id="{CE4A099E-6C1B-BB4B-B40B-DD38F165872A}" type="datetimeFigureOut">
              <a:rPr lang="en-US" smtClean="0"/>
              <a:t>2/9/25</a:t>
            </a:fld>
            <a:endParaRPr lang="en-US"/>
          </a:p>
        </p:txBody>
      </p:sp>
      <p:sp>
        <p:nvSpPr>
          <p:cNvPr id="3" name="Footer Placeholder 2">
            <a:extLst>
              <a:ext uri="{FF2B5EF4-FFF2-40B4-BE49-F238E27FC236}">
                <a16:creationId xmlns:a16="http://schemas.microsoft.com/office/drawing/2014/main" id="{4A672FF8-33D2-AACD-FDF8-BC7AFC9B4D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218757-0146-CA23-0126-FE34CBA3E691}"/>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9436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273B2-3CD1-FA09-D351-407868E113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5C1B446-6218-BC21-CE14-5C6AA3F565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3CFB0E-0848-87BE-1715-9F17F02831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B1A376-2157-81B9-2C72-70493C7DA7F5}"/>
              </a:ext>
            </a:extLst>
          </p:cNvPr>
          <p:cNvSpPr>
            <a:spLocks noGrp="1"/>
          </p:cNvSpPr>
          <p:nvPr>
            <p:ph type="dt" sz="half" idx="10"/>
          </p:nvPr>
        </p:nvSpPr>
        <p:spPr/>
        <p:txBody>
          <a:bodyPr/>
          <a:lstStyle/>
          <a:p>
            <a:fld id="{CE4A099E-6C1B-BB4B-B40B-DD38F165872A}" type="datetimeFigureOut">
              <a:rPr lang="en-US" smtClean="0"/>
              <a:t>2/9/25</a:t>
            </a:fld>
            <a:endParaRPr lang="en-US"/>
          </a:p>
        </p:txBody>
      </p:sp>
      <p:sp>
        <p:nvSpPr>
          <p:cNvPr id="6" name="Footer Placeholder 5">
            <a:extLst>
              <a:ext uri="{FF2B5EF4-FFF2-40B4-BE49-F238E27FC236}">
                <a16:creationId xmlns:a16="http://schemas.microsoft.com/office/drawing/2014/main" id="{B338270D-AB33-2FBA-0737-E630F49CBB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9C33F6-6E1C-B295-D914-483DE11FD37D}"/>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311901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8890C-0F72-413B-EC3E-32265498EE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8ECED8-5E71-DFD4-BD41-D2AEEE9036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446403-3AB6-CD80-57C9-7D8E264E47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D01F27-F7A2-C06A-0041-802049BA76FE}"/>
              </a:ext>
            </a:extLst>
          </p:cNvPr>
          <p:cNvSpPr>
            <a:spLocks noGrp="1"/>
          </p:cNvSpPr>
          <p:nvPr>
            <p:ph type="dt" sz="half" idx="10"/>
          </p:nvPr>
        </p:nvSpPr>
        <p:spPr/>
        <p:txBody>
          <a:bodyPr/>
          <a:lstStyle/>
          <a:p>
            <a:fld id="{CE4A099E-6C1B-BB4B-B40B-DD38F165872A}" type="datetimeFigureOut">
              <a:rPr lang="en-US" smtClean="0"/>
              <a:t>2/9/25</a:t>
            </a:fld>
            <a:endParaRPr lang="en-US"/>
          </a:p>
        </p:txBody>
      </p:sp>
      <p:sp>
        <p:nvSpPr>
          <p:cNvPr id="6" name="Footer Placeholder 5">
            <a:extLst>
              <a:ext uri="{FF2B5EF4-FFF2-40B4-BE49-F238E27FC236}">
                <a16:creationId xmlns:a16="http://schemas.microsoft.com/office/drawing/2014/main" id="{AF63FCE7-7B6C-A769-BCFC-98CA2854A4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2F349E-986E-D609-CED3-7AA8EFA88DBB}"/>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036382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D8418C-1A0A-5EC2-9EA1-2EC5F27480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161033-B6C7-C029-2661-C2739BE715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8E1DB-0FAD-3069-D18B-D287FC698B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E4A099E-6C1B-BB4B-B40B-DD38F165872A}" type="datetimeFigureOut">
              <a:rPr lang="en-US" smtClean="0"/>
              <a:t>2/9/25</a:t>
            </a:fld>
            <a:endParaRPr lang="en-US"/>
          </a:p>
        </p:txBody>
      </p:sp>
      <p:sp>
        <p:nvSpPr>
          <p:cNvPr id="5" name="Footer Placeholder 4">
            <a:extLst>
              <a:ext uri="{FF2B5EF4-FFF2-40B4-BE49-F238E27FC236}">
                <a16:creationId xmlns:a16="http://schemas.microsoft.com/office/drawing/2014/main" id="{2EF7EBE9-9DC6-A691-A484-3336D294F5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4F739BB-AD97-6F1B-E5E7-27D81F19B2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938268E-856D-1542-BBF9-B3E1672B61BE}" type="slidenum">
              <a:rPr lang="en-US" smtClean="0"/>
              <a:t>‹#›</a:t>
            </a:fld>
            <a:endParaRPr lang="en-US"/>
          </a:p>
        </p:txBody>
      </p:sp>
    </p:spTree>
    <p:extLst>
      <p:ext uri="{BB962C8B-B14F-4D97-AF65-F5344CB8AC3E}">
        <p14:creationId xmlns:p14="http://schemas.microsoft.com/office/powerpoint/2010/main" val="35082137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frankiesfreerangemeat.com/cdn/shop/products/5498526450618391411_1400x.jpg?v=1561097843" TargetMode="External"/><Relationship Id="rId4" Type="http://schemas.microsoft.com/office/2007/relationships/hdphoto" Target="../media/hdphoto1.wdp"/><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9BD22-3686-C41F-A192-490494E371AF}"/>
              </a:ext>
            </a:extLst>
          </p:cNvPr>
          <p:cNvSpPr>
            <a:spLocks noGrp="1"/>
          </p:cNvSpPr>
          <p:nvPr>
            <p:ph type="ctrTitle"/>
          </p:nvPr>
        </p:nvSpPr>
        <p:spPr/>
        <p:txBody>
          <a:bodyPr/>
          <a:lstStyle/>
          <a:p>
            <a:r>
              <a:rPr lang="en-US" dirty="0"/>
              <a:t>New set of figures as of </a:t>
            </a:r>
            <a:r>
              <a:rPr lang="en-US" dirty="0" err="1"/>
              <a:t>feb</a:t>
            </a:r>
            <a:r>
              <a:rPr lang="en-US" dirty="0"/>
              <a:t> 2025</a:t>
            </a:r>
          </a:p>
        </p:txBody>
      </p:sp>
      <p:sp>
        <p:nvSpPr>
          <p:cNvPr id="3" name="Subtitle 2">
            <a:extLst>
              <a:ext uri="{FF2B5EF4-FFF2-40B4-BE49-F238E27FC236}">
                <a16:creationId xmlns:a16="http://schemas.microsoft.com/office/drawing/2014/main" id="{F8EA4157-D9C9-FD8F-5AA1-369AE6FAE74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7986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the average amount of an average&#10;&#10;AI-generated content may be incorrect.">
            <a:extLst>
              <a:ext uri="{FF2B5EF4-FFF2-40B4-BE49-F238E27FC236}">
                <a16:creationId xmlns:a16="http://schemas.microsoft.com/office/drawing/2014/main" id="{66181847-88ED-CFB7-8FCC-2609E3CE3ABC}"/>
              </a:ext>
            </a:extLst>
          </p:cNvPr>
          <p:cNvPicPr>
            <a:picLocks noChangeAspect="1"/>
          </p:cNvPicPr>
          <p:nvPr/>
        </p:nvPicPr>
        <p:blipFill>
          <a:blip r:embed="rId3"/>
          <a:stretch>
            <a:fillRect/>
          </a:stretch>
        </p:blipFill>
        <p:spPr>
          <a:xfrm>
            <a:off x="841665" y="50800"/>
            <a:ext cx="10210800" cy="6807200"/>
          </a:xfrm>
          <a:prstGeom prst="rect">
            <a:avLst/>
          </a:prstGeom>
        </p:spPr>
      </p:pic>
    </p:spTree>
    <p:extLst>
      <p:ext uri="{BB962C8B-B14F-4D97-AF65-F5344CB8AC3E}">
        <p14:creationId xmlns:p14="http://schemas.microsoft.com/office/powerpoint/2010/main" val="885458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BDAC4-A699-62E3-A303-C2DF30E6FD17}"/>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EFD23F6A-4CC5-6AFB-DA78-230CEB6E1496}"/>
              </a:ext>
            </a:extLst>
          </p:cNvPr>
          <p:cNvSpPr/>
          <p:nvPr/>
        </p:nvSpPr>
        <p:spPr>
          <a:xfrm>
            <a:off x="4038600" y="4971143"/>
            <a:ext cx="179614" cy="49167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1" name="Group 10">
            <a:extLst>
              <a:ext uri="{FF2B5EF4-FFF2-40B4-BE49-F238E27FC236}">
                <a16:creationId xmlns:a16="http://schemas.microsoft.com/office/drawing/2014/main" id="{C90A237D-13D3-28CB-F815-7EDBCBC279C1}"/>
              </a:ext>
            </a:extLst>
          </p:cNvPr>
          <p:cNvGrpSpPr/>
          <p:nvPr/>
        </p:nvGrpSpPr>
        <p:grpSpPr>
          <a:xfrm>
            <a:off x="4024086" y="239486"/>
            <a:ext cx="4129314" cy="6618514"/>
            <a:chOff x="4024086" y="239486"/>
            <a:chExt cx="4129314" cy="6618514"/>
          </a:xfrm>
        </p:grpSpPr>
        <p:grpSp>
          <p:nvGrpSpPr>
            <p:cNvPr id="9" name="Group 8">
              <a:extLst>
                <a:ext uri="{FF2B5EF4-FFF2-40B4-BE49-F238E27FC236}">
                  <a16:creationId xmlns:a16="http://schemas.microsoft.com/office/drawing/2014/main" id="{6B6D1E5C-32F3-5ED7-A9AD-8EC52AB3EBC9}"/>
                </a:ext>
              </a:extLst>
            </p:cNvPr>
            <p:cNvGrpSpPr/>
            <p:nvPr/>
          </p:nvGrpSpPr>
          <p:grpSpPr>
            <a:xfrm>
              <a:off x="4024086" y="239486"/>
              <a:ext cx="4129314" cy="6618514"/>
              <a:chOff x="4024086" y="239486"/>
              <a:chExt cx="4129314" cy="6618514"/>
            </a:xfrm>
          </p:grpSpPr>
          <p:pic>
            <p:nvPicPr>
              <p:cNvPr id="3" name="Picture 2" descr="A graph of a patient's reaction&#10;&#10;AI-generated content may be incorrect.">
                <a:extLst>
                  <a:ext uri="{FF2B5EF4-FFF2-40B4-BE49-F238E27FC236}">
                    <a16:creationId xmlns:a16="http://schemas.microsoft.com/office/drawing/2014/main" id="{D61844AF-3C66-4AFF-9029-19ABF625AEBF}"/>
                  </a:ext>
                </a:extLst>
              </p:cNvPr>
              <p:cNvPicPr>
                <a:picLocks noChangeAspect="1"/>
              </p:cNvPicPr>
              <p:nvPr/>
            </p:nvPicPr>
            <p:blipFill>
              <a:blip r:embed="rId3"/>
              <a:stretch>
                <a:fillRect/>
              </a:stretch>
            </p:blipFill>
            <p:spPr>
              <a:xfrm>
                <a:off x="4038600" y="239486"/>
                <a:ext cx="4114800" cy="6618514"/>
              </a:xfrm>
              <a:prstGeom prst="rect">
                <a:avLst/>
              </a:prstGeom>
            </p:spPr>
          </p:pic>
          <p:sp>
            <p:nvSpPr>
              <p:cNvPr id="8" name="Rectangle 7">
                <a:extLst>
                  <a:ext uri="{FF2B5EF4-FFF2-40B4-BE49-F238E27FC236}">
                    <a16:creationId xmlns:a16="http://schemas.microsoft.com/office/drawing/2014/main" id="{4EB58FC5-C068-4125-DDCA-89AEF4139B3E}"/>
                  </a:ext>
                </a:extLst>
              </p:cNvPr>
              <p:cNvSpPr/>
              <p:nvPr/>
            </p:nvSpPr>
            <p:spPr>
              <a:xfrm>
                <a:off x="4024086" y="1699675"/>
                <a:ext cx="179614" cy="49167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10" name="Rectangle 9">
              <a:extLst>
                <a:ext uri="{FF2B5EF4-FFF2-40B4-BE49-F238E27FC236}">
                  <a16:creationId xmlns:a16="http://schemas.microsoft.com/office/drawing/2014/main" id="{6C56F306-EFA6-D25C-8274-4589AAC328ED}"/>
                </a:ext>
              </a:extLst>
            </p:cNvPr>
            <p:cNvSpPr/>
            <p:nvPr/>
          </p:nvSpPr>
          <p:spPr>
            <a:xfrm>
              <a:off x="4024086" y="5033738"/>
              <a:ext cx="179614" cy="49167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4029855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map of the arctic&#10;&#10;AI-generated content may be incorrect.">
            <a:extLst>
              <a:ext uri="{FF2B5EF4-FFF2-40B4-BE49-F238E27FC236}">
                <a16:creationId xmlns:a16="http://schemas.microsoft.com/office/drawing/2014/main" id="{971F6585-7CC4-C037-7ED9-D2528EEC1FA2}"/>
              </a:ext>
            </a:extLst>
          </p:cNvPr>
          <p:cNvPicPr>
            <a:picLocks noChangeAspect="1"/>
          </p:cNvPicPr>
          <p:nvPr/>
        </p:nvPicPr>
        <p:blipFill>
          <a:blip r:embed="rId3"/>
          <a:srcRect l="15391" t="3968" r="17889"/>
          <a:stretch/>
        </p:blipFill>
        <p:spPr>
          <a:xfrm>
            <a:off x="2271940" y="-5227"/>
            <a:ext cx="7152616" cy="6863227"/>
          </a:xfrm>
          <a:prstGeom prst="rect">
            <a:avLst/>
          </a:prstGeom>
        </p:spPr>
      </p:pic>
    </p:spTree>
    <p:extLst>
      <p:ext uri="{BB962C8B-B14F-4D97-AF65-F5344CB8AC3E}">
        <p14:creationId xmlns:p14="http://schemas.microsoft.com/office/powerpoint/2010/main" val="1640318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49314-3C12-11E7-7828-7A42C0330415}"/>
            </a:ext>
          </a:extLst>
        </p:cNvPr>
        <p:cNvGrpSpPr/>
        <p:nvPr/>
      </p:nvGrpSpPr>
      <p:grpSpPr>
        <a:xfrm>
          <a:off x="0" y="0"/>
          <a:ext cx="0" cy="0"/>
          <a:chOff x="0" y="0"/>
          <a:chExt cx="0" cy="0"/>
        </a:xfrm>
      </p:grpSpPr>
      <p:grpSp>
        <p:nvGrpSpPr>
          <p:cNvPr id="37" name="Group 36">
            <a:extLst>
              <a:ext uri="{FF2B5EF4-FFF2-40B4-BE49-F238E27FC236}">
                <a16:creationId xmlns:a16="http://schemas.microsoft.com/office/drawing/2014/main" id="{51268096-50B6-4FF7-4A33-CA256FF8CB2B}"/>
              </a:ext>
            </a:extLst>
          </p:cNvPr>
          <p:cNvGrpSpPr/>
          <p:nvPr/>
        </p:nvGrpSpPr>
        <p:grpSpPr>
          <a:xfrm>
            <a:off x="886934" y="95034"/>
            <a:ext cx="5756335" cy="6812692"/>
            <a:chOff x="886934" y="95034"/>
            <a:chExt cx="5756335" cy="6812692"/>
          </a:xfrm>
        </p:grpSpPr>
        <p:pic>
          <p:nvPicPr>
            <p:cNvPr id="5" name="Picture 4" descr="A computer screen capture&#10;&#10;Description automatically generated with medium confidence">
              <a:extLst>
                <a:ext uri="{FF2B5EF4-FFF2-40B4-BE49-F238E27FC236}">
                  <a16:creationId xmlns:a16="http://schemas.microsoft.com/office/drawing/2014/main" id="{3CFF36AB-CBBA-6A3D-3B0F-7473828F8DF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31916" b="74530" l="15075" r="79688">
                          <a14:foregroundMark x1="19473" y1="52775" x2="19473" y2="52775"/>
                          <a14:foregroundMark x1="16696" y1="56132" x2="16696" y2="56132"/>
                          <a14:foregroundMark x1="53588" y1="74530" x2="53588" y2="74530"/>
                          <a14:foregroundMark x1="79716" y1="65533" x2="79716" y2="65533"/>
                          <a14:foregroundMark x1="15104" y1="52193" x2="15104" y2="52193"/>
                          <a14:foregroundMark x1="50579" y1="31916" x2="50579" y2="31916"/>
                        </a14:backgroundRemoval>
                      </a14:imgEffect>
                    </a14:imgLayer>
                  </a14:imgProps>
                </a:ext>
              </a:extLst>
            </a:blip>
            <a:srcRect l="14259" t="27472" r="15093" b="22683"/>
            <a:stretch/>
          </p:blipFill>
          <p:spPr>
            <a:xfrm flipH="1">
              <a:off x="4576662" y="5912500"/>
              <a:ext cx="2066607" cy="873306"/>
            </a:xfrm>
            <a:prstGeom prst="rect">
              <a:avLst/>
            </a:prstGeom>
          </p:spPr>
        </p:pic>
        <p:pic>
          <p:nvPicPr>
            <p:cNvPr id="6" name="Picture 2" descr="Wild Caught Salmon Caviar Roe Fish Eggs">
              <a:hlinkClick r:id="rId5" tooltip="Wild Caught Salmon Caviar Roe Fish Eggs"/>
              <a:extLst>
                <a:ext uri="{FF2B5EF4-FFF2-40B4-BE49-F238E27FC236}">
                  <a16:creationId xmlns:a16="http://schemas.microsoft.com/office/drawing/2014/main" id="{4F601A37-AF8C-9238-D674-368D24937836}"/>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95415" y="95034"/>
              <a:ext cx="1247987" cy="12479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fish in the water&#10;&#10;Description automatically generated">
              <a:extLst>
                <a:ext uri="{FF2B5EF4-FFF2-40B4-BE49-F238E27FC236}">
                  <a16:creationId xmlns:a16="http://schemas.microsoft.com/office/drawing/2014/main" id="{D4E54055-C66B-FBF2-2993-12A5118A09BD}"/>
                </a:ext>
              </a:extLst>
            </p:cNvPr>
            <p:cNvPicPr>
              <a:picLocks noChangeAspect="1"/>
            </p:cNvPicPr>
            <p:nvPr/>
          </p:nvPicPr>
          <p:blipFill>
            <a:blip r:embed="rId8"/>
            <a:srcRect l="25182" t="42495" r="28062" b="43743"/>
            <a:stretch/>
          </p:blipFill>
          <p:spPr>
            <a:xfrm flipH="1">
              <a:off x="4536085" y="1651819"/>
              <a:ext cx="1917724" cy="890358"/>
            </a:xfrm>
            <a:prstGeom prst="rect">
              <a:avLst/>
            </a:prstGeom>
          </p:spPr>
        </p:pic>
        <p:pic>
          <p:nvPicPr>
            <p:cNvPr id="8" name="Picture 7">
              <a:extLst>
                <a:ext uri="{FF2B5EF4-FFF2-40B4-BE49-F238E27FC236}">
                  <a16:creationId xmlns:a16="http://schemas.microsoft.com/office/drawing/2014/main" id="{871447D2-4A42-F89B-8836-59E8FE74982A}"/>
                </a:ext>
              </a:extLst>
            </p:cNvPr>
            <p:cNvPicPr>
              <a:picLocks noChangeAspect="1"/>
            </p:cNvPicPr>
            <p:nvPr/>
          </p:nvPicPr>
          <p:blipFill>
            <a:blip r:embed="rId9"/>
            <a:stretch>
              <a:fillRect/>
            </a:stretch>
          </p:blipFill>
          <p:spPr>
            <a:xfrm flipH="1">
              <a:off x="4581116" y="4263987"/>
              <a:ext cx="2006900" cy="1251399"/>
            </a:xfrm>
            <a:prstGeom prst="rect">
              <a:avLst/>
            </a:prstGeom>
          </p:spPr>
        </p:pic>
        <p:cxnSp>
          <p:nvCxnSpPr>
            <p:cNvPr id="13" name="Straight Arrow Connector 12">
              <a:extLst>
                <a:ext uri="{FF2B5EF4-FFF2-40B4-BE49-F238E27FC236}">
                  <a16:creationId xmlns:a16="http://schemas.microsoft.com/office/drawing/2014/main" id="{EDA8812F-EC46-19D3-AAF1-C462636DA675}"/>
                </a:ext>
              </a:extLst>
            </p:cNvPr>
            <p:cNvCxnSpPr>
              <a:cxnSpLocks/>
            </p:cNvCxnSpPr>
            <p:nvPr/>
          </p:nvCxnSpPr>
          <p:spPr>
            <a:xfrm>
              <a:off x="5660765" y="1207412"/>
              <a:ext cx="0" cy="623863"/>
            </a:xfrm>
            <a:prstGeom prst="straightConnector1">
              <a:avLst/>
            </a:prstGeom>
            <a:ln w="57150">
              <a:solidFill>
                <a:srgbClr val="EAAB0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02EFFC6D-3476-AD7A-4DD0-2F5AB0FB2CBC}"/>
                </a:ext>
              </a:extLst>
            </p:cNvPr>
            <p:cNvCxnSpPr>
              <a:cxnSpLocks/>
            </p:cNvCxnSpPr>
            <p:nvPr/>
          </p:nvCxnSpPr>
          <p:spPr>
            <a:xfrm>
              <a:off x="5660765" y="2508273"/>
              <a:ext cx="0" cy="623863"/>
            </a:xfrm>
            <a:prstGeom prst="straightConnector1">
              <a:avLst/>
            </a:prstGeom>
            <a:ln w="57150">
              <a:solidFill>
                <a:srgbClr val="2D9D92"/>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587A189E-7488-2334-9442-1AD33F8E248E}"/>
                </a:ext>
              </a:extLst>
            </p:cNvPr>
            <p:cNvCxnSpPr>
              <a:cxnSpLocks/>
            </p:cNvCxnSpPr>
            <p:nvPr/>
          </p:nvCxnSpPr>
          <p:spPr>
            <a:xfrm>
              <a:off x="5660765" y="5241313"/>
              <a:ext cx="0" cy="623863"/>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D8D6FB24-1F11-FFAD-E64D-F503FD4BD520}"/>
                </a:ext>
              </a:extLst>
            </p:cNvPr>
            <p:cNvCxnSpPr>
              <a:cxnSpLocks/>
            </p:cNvCxnSpPr>
            <p:nvPr/>
          </p:nvCxnSpPr>
          <p:spPr>
            <a:xfrm flipH="1">
              <a:off x="3680874" y="5480262"/>
              <a:ext cx="1509746" cy="0"/>
            </a:xfrm>
            <a:prstGeom prst="line">
              <a:avLst/>
            </a:prstGeom>
            <a:solidFill>
              <a:schemeClr val="tx1"/>
            </a:solidFill>
            <a:ln w="5715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C5A07227-EBBB-CFE7-D39D-0BC4C6D24C0B}"/>
                </a:ext>
              </a:extLst>
            </p:cNvPr>
            <p:cNvSpPr txBox="1"/>
            <p:nvPr/>
          </p:nvSpPr>
          <p:spPr>
            <a:xfrm>
              <a:off x="886934" y="4182487"/>
              <a:ext cx="2753282" cy="846386"/>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5.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h,a</a:t>
              </a:r>
              <a:endParaRPr lang="en-US" sz="1500" b="1" dirty="0">
                <a:solidFill>
                  <a:schemeClr val="accent2">
                    <a:lumMod val="75000"/>
                  </a:schemeClr>
                </a:solidFill>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Terminal</a:t>
              </a:r>
              <a:r>
                <a:rPr lang="en-US" sz="15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Harvest abundance</a:t>
              </a:r>
            </a:p>
            <a:p>
              <a:r>
                <a:rPr lang="en-US" sz="1400" dirty="0">
                  <a:latin typeface="Calibri" panose="020F0502020204030204" pitchFamily="34" charset="0"/>
                  <a:cs typeface="Calibri" panose="020F0502020204030204" pitchFamily="34" charset="0"/>
                </a:rPr>
                <a:t>ADFG, Fleischman &amp; Borba 2009</a:t>
              </a:r>
            </a:p>
          </p:txBody>
        </p:sp>
        <p:sp>
          <p:nvSpPr>
            <p:cNvPr id="25" name="Title 1">
              <a:extLst>
                <a:ext uri="{FF2B5EF4-FFF2-40B4-BE49-F238E27FC236}">
                  <a16:creationId xmlns:a16="http://schemas.microsoft.com/office/drawing/2014/main" id="{A59639DA-A530-4D3F-E4C6-5A8488F3B623}"/>
                </a:ext>
              </a:extLst>
            </p:cNvPr>
            <p:cNvSpPr txBox="1">
              <a:spLocks/>
            </p:cNvSpPr>
            <p:nvPr/>
          </p:nvSpPr>
          <p:spPr>
            <a:xfrm>
              <a:off x="3444972" y="659427"/>
              <a:ext cx="2117791" cy="78701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Calibri" panose="020F0502020204030204" pitchFamily="34" charset="0"/>
                  <a:cs typeface="Calibri" panose="020F0502020204030204" pitchFamily="34" charset="0"/>
                </a:rPr>
                <a:t>1.N</a:t>
              </a:r>
              <a:r>
                <a:rPr lang="en-US" sz="2000" b="1" baseline="-25000" dirty="0">
                  <a:latin typeface="Calibri" panose="020F0502020204030204" pitchFamily="34" charset="0"/>
                  <a:cs typeface="Calibri" panose="020F0502020204030204" pitchFamily="34" charset="0"/>
                </a:rPr>
                <a:t>t,s=e</a:t>
              </a:r>
              <a:r>
                <a:rPr lang="en-US" sz="2000" b="1" dirty="0">
                  <a:latin typeface="Calibri" panose="020F0502020204030204" pitchFamily="34" charset="0"/>
                  <a:cs typeface="Calibri" panose="020F0502020204030204" pitchFamily="34" charset="0"/>
                </a:rPr>
                <a:t> </a:t>
              </a:r>
            </a:p>
            <a:p>
              <a:r>
                <a:rPr lang="en-US" sz="1500" b="1" dirty="0">
                  <a:latin typeface="Calibri" panose="020F0502020204030204" pitchFamily="34" charset="0"/>
                  <a:cs typeface="Calibri" panose="020F0502020204030204" pitchFamily="34" charset="0"/>
                </a:rPr>
                <a:t>Egg Abundance</a:t>
              </a:r>
            </a:p>
          </p:txBody>
        </p:sp>
        <p:sp>
          <p:nvSpPr>
            <p:cNvPr id="26" name="TextBox 25">
              <a:extLst>
                <a:ext uri="{FF2B5EF4-FFF2-40B4-BE49-F238E27FC236}">
                  <a16:creationId xmlns:a16="http://schemas.microsoft.com/office/drawing/2014/main" id="{E6C0B42F-A270-666E-666A-C055F839580A}"/>
                </a:ext>
              </a:extLst>
            </p:cNvPr>
            <p:cNvSpPr txBox="1"/>
            <p:nvPr/>
          </p:nvSpPr>
          <p:spPr>
            <a:xfrm>
              <a:off x="2690833" y="3598535"/>
              <a:ext cx="2753283" cy="846386"/>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4.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r,a</a:t>
              </a:r>
              <a:endParaRPr lang="en-US" sz="2000" b="1" dirty="0">
                <a:solidFill>
                  <a:schemeClr val="accent2">
                    <a:lumMod val="75000"/>
                  </a:schemeClr>
                </a:solidFill>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Total Return Abundance</a:t>
              </a:r>
            </a:p>
            <a:p>
              <a:r>
                <a:rPr lang="en-US" sz="1400" dirty="0">
                  <a:latin typeface="Calibri" panose="020F0502020204030204" pitchFamily="34" charset="0"/>
                  <a:cs typeface="Calibri" panose="020F0502020204030204" pitchFamily="34" charset="0"/>
                </a:rPr>
                <a:t> ADFG, Fleischman &amp; Borba 2009</a:t>
              </a:r>
            </a:p>
          </p:txBody>
        </p:sp>
        <p:pic>
          <p:nvPicPr>
            <p:cNvPr id="27" name="Picture 26">
              <a:extLst>
                <a:ext uri="{FF2B5EF4-FFF2-40B4-BE49-F238E27FC236}">
                  <a16:creationId xmlns:a16="http://schemas.microsoft.com/office/drawing/2014/main" id="{D7E26C8A-D8FA-F920-03DF-E54AB467EB87}"/>
                </a:ext>
              </a:extLst>
            </p:cNvPr>
            <p:cNvPicPr>
              <a:picLocks noChangeAspect="1"/>
            </p:cNvPicPr>
            <p:nvPr/>
          </p:nvPicPr>
          <p:blipFill>
            <a:blip r:embed="rId9"/>
            <a:stretch>
              <a:fillRect/>
            </a:stretch>
          </p:blipFill>
          <p:spPr>
            <a:xfrm>
              <a:off x="1214216" y="4760464"/>
              <a:ext cx="2149270" cy="1251399"/>
            </a:xfrm>
            <a:prstGeom prst="rect">
              <a:avLst/>
            </a:prstGeom>
          </p:spPr>
        </p:pic>
        <p:sp>
          <p:nvSpPr>
            <p:cNvPr id="29" name="Triangle 28">
              <a:extLst>
                <a:ext uri="{FF2B5EF4-FFF2-40B4-BE49-F238E27FC236}">
                  <a16:creationId xmlns:a16="http://schemas.microsoft.com/office/drawing/2014/main" id="{A6592FFB-31CC-3024-26DA-D45A23549D61}"/>
                </a:ext>
              </a:extLst>
            </p:cNvPr>
            <p:cNvSpPr/>
            <p:nvPr/>
          </p:nvSpPr>
          <p:spPr>
            <a:xfrm rot="16200000">
              <a:off x="3466667" y="5351917"/>
              <a:ext cx="340447" cy="246052"/>
            </a:xfrm>
            <a:prstGeom prst="triangl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5C66C8B4-FA56-A2E5-A4B8-1E27B7C2DB83}"/>
                </a:ext>
              </a:extLst>
            </p:cNvPr>
            <p:cNvSpPr txBox="1"/>
            <p:nvPr/>
          </p:nvSpPr>
          <p:spPr>
            <a:xfrm>
              <a:off x="1601375" y="1553145"/>
              <a:ext cx="3913860" cy="1323439"/>
            </a:xfrm>
            <a:prstGeom prst="rect">
              <a:avLst/>
            </a:prstGeom>
            <a:noFill/>
          </p:spPr>
          <p:txBody>
            <a:bodyPr wrap="square">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2. N</a:t>
              </a:r>
              <a:r>
                <a:rPr lang="en-US" sz="2000" b="1" baseline="-25000" dirty="0">
                  <a:solidFill>
                    <a:schemeClr val="accent2">
                      <a:lumMod val="75000"/>
                    </a:schemeClr>
                  </a:solidFill>
                  <a:latin typeface="Calibri" panose="020F0502020204030204" pitchFamily="34" charset="0"/>
                  <a:cs typeface="Calibri" panose="020F0502020204030204" pitchFamily="34" charset="0"/>
                </a:rPr>
                <a:t>t+1,s=j</a:t>
              </a:r>
              <a:endParaRPr lang="en-US" sz="1500" b="1" dirty="0">
                <a:solidFill>
                  <a:schemeClr val="accent2">
                    <a:lumMod val="75000"/>
                  </a:schemeClr>
                </a:solidFill>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Abundance end of first summer at sea</a:t>
              </a:r>
            </a:p>
            <a:p>
              <a:r>
                <a:rPr lang="en-US" sz="1400" dirty="0">
                  <a:latin typeface="Calibri Light" panose="020F0302020204030204" pitchFamily="34" charset="0"/>
                  <a:cs typeface="Calibri Light" panose="020F0302020204030204" pitchFamily="34" charset="0"/>
                </a:rPr>
                <a:t>Northern Bering Sea surveys  (Figure 1)</a:t>
              </a:r>
            </a:p>
            <a:p>
              <a:r>
                <a:rPr lang="en-US" sz="1400" dirty="0">
                  <a:latin typeface="Calibri Light" panose="020F0302020204030204" pitchFamily="34" charset="0"/>
                  <a:cs typeface="Calibri Light" panose="020F0302020204030204" pitchFamily="34" charset="0"/>
                </a:rPr>
                <a:t>NOAA/ADFG, Modeled Index: Cunningham et al.)</a:t>
              </a:r>
            </a:p>
            <a:p>
              <a:endParaRPr lang="en-US" sz="1500" b="1" dirty="0">
                <a:latin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DB3477C2-6E34-9FAC-6B45-016F8284046B}"/>
                </a:ext>
              </a:extLst>
            </p:cNvPr>
            <p:cNvSpPr txBox="1"/>
            <p:nvPr/>
          </p:nvSpPr>
          <p:spPr>
            <a:xfrm>
              <a:off x="1866256" y="6030563"/>
              <a:ext cx="4173588" cy="877163"/>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6.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s,a</a:t>
              </a:r>
              <a:endParaRPr lang="en-US" sz="2000" b="1" baseline="-25000" dirty="0">
                <a:solidFill>
                  <a:schemeClr val="accent2">
                    <a:lumMod val="75000"/>
                  </a:schemeClr>
                </a:solidFill>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Spawner Abundance</a:t>
              </a:r>
            </a:p>
            <a:p>
              <a:r>
                <a:rPr lang="en-US" sz="1400" dirty="0">
                  <a:latin typeface="Calibri" panose="020F0502020204030204" pitchFamily="34" charset="0"/>
                  <a:cs typeface="Calibri" panose="020F0502020204030204" pitchFamily="34" charset="0"/>
                </a:rPr>
                <a:t>ADFG, Fleischman &amp; Borba 2009</a:t>
              </a:r>
            </a:p>
          </p:txBody>
        </p:sp>
        <p:sp>
          <p:nvSpPr>
            <p:cNvPr id="36" name="TextBox 35">
              <a:extLst>
                <a:ext uri="{FF2B5EF4-FFF2-40B4-BE49-F238E27FC236}">
                  <a16:creationId xmlns:a16="http://schemas.microsoft.com/office/drawing/2014/main" id="{5A16426C-98C1-407F-94D4-E3B1240C68EA}"/>
                </a:ext>
              </a:extLst>
            </p:cNvPr>
            <p:cNvSpPr txBox="1"/>
            <p:nvPr/>
          </p:nvSpPr>
          <p:spPr>
            <a:xfrm>
              <a:off x="1012755" y="5706558"/>
              <a:ext cx="1503801" cy="400110"/>
            </a:xfrm>
            <a:prstGeom prst="rect">
              <a:avLst/>
            </a:prstGeom>
            <a:noFill/>
          </p:spPr>
          <p:txBody>
            <a:bodyPr wrap="square">
              <a:spAutoFit/>
            </a:bodyPr>
            <a:lstStyle/>
            <a:p>
              <a:r>
                <a:rPr lang="en-US" sz="2000" i="1" dirty="0">
                  <a:latin typeface="Calibri" panose="020F0502020204030204" pitchFamily="34" charset="0"/>
                  <a:cs typeface="Calibri" panose="020F0502020204030204" pitchFamily="34" charset="0"/>
                </a:rPr>
                <a:t>Spawning</a:t>
              </a:r>
            </a:p>
          </p:txBody>
        </p:sp>
      </p:grpSp>
      <p:sp>
        <p:nvSpPr>
          <p:cNvPr id="44" name="Arc 43">
            <a:extLst>
              <a:ext uri="{FF2B5EF4-FFF2-40B4-BE49-F238E27FC236}">
                <a16:creationId xmlns:a16="http://schemas.microsoft.com/office/drawing/2014/main" id="{F4053C55-A63B-22F4-EB1E-F548B2E9A557}"/>
              </a:ext>
            </a:extLst>
          </p:cNvPr>
          <p:cNvSpPr/>
          <p:nvPr/>
        </p:nvSpPr>
        <p:spPr>
          <a:xfrm rot="5400000" flipV="1">
            <a:off x="-878839" y="2212344"/>
            <a:ext cx="5542278" cy="3200400"/>
          </a:xfrm>
          <a:prstGeom prst="arc">
            <a:avLst>
              <a:gd name="adj1" fmla="val 10972945"/>
              <a:gd name="adj2" fmla="val 21355020"/>
            </a:avLst>
          </a:prstGeom>
          <a:ln w="28575">
            <a:solidFill>
              <a:schemeClr val="tx1"/>
            </a:solidFill>
            <a:prstDash val="sysDot"/>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Triangle 44">
            <a:extLst>
              <a:ext uri="{FF2B5EF4-FFF2-40B4-BE49-F238E27FC236}">
                <a16:creationId xmlns:a16="http://schemas.microsoft.com/office/drawing/2014/main" id="{AFBE43FA-51B6-D50C-6D67-EFA6A3ACE679}"/>
              </a:ext>
            </a:extLst>
          </p:cNvPr>
          <p:cNvSpPr/>
          <p:nvPr/>
        </p:nvSpPr>
        <p:spPr>
          <a:xfrm rot="5400000">
            <a:off x="2933732" y="952498"/>
            <a:ext cx="300564" cy="167741"/>
          </a:xfrm>
          <a:prstGeom prst="triangl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7" name="Straight Connector 46">
            <a:extLst>
              <a:ext uri="{FF2B5EF4-FFF2-40B4-BE49-F238E27FC236}">
                <a16:creationId xmlns:a16="http://schemas.microsoft.com/office/drawing/2014/main" id="{769A2115-C10C-0750-AF77-C6DD6321DBE9}"/>
              </a:ext>
            </a:extLst>
          </p:cNvPr>
          <p:cNvCxnSpPr>
            <a:cxnSpLocks/>
          </p:cNvCxnSpPr>
          <p:nvPr/>
        </p:nvCxnSpPr>
        <p:spPr>
          <a:xfrm>
            <a:off x="1815456" y="1047194"/>
            <a:ext cx="1170975" cy="0"/>
          </a:xfrm>
          <a:prstGeom prst="line">
            <a:avLst/>
          </a:prstGeom>
          <a:ln w="28575">
            <a:solidFill>
              <a:schemeClr val="tx1"/>
            </a:solidFill>
            <a:prstDash val="sysDot"/>
          </a:ln>
        </p:spPr>
        <p:style>
          <a:lnRef idx="2">
            <a:schemeClr val="accent1"/>
          </a:lnRef>
          <a:fillRef idx="0">
            <a:schemeClr val="accent1"/>
          </a:fillRef>
          <a:effectRef idx="1">
            <a:schemeClr val="accent1"/>
          </a:effectRef>
          <a:fontRef idx="minor">
            <a:schemeClr val="tx1"/>
          </a:fontRef>
        </p:style>
      </p:cxnSp>
      <p:grpSp>
        <p:nvGrpSpPr>
          <p:cNvPr id="63" name="Group 62">
            <a:extLst>
              <a:ext uri="{FF2B5EF4-FFF2-40B4-BE49-F238E27FC236}">
                <a16:creationId xmlns:a16="http://schemas.microsoft.com/office/drawing/2014/main" id="{C93A614C-B75C-CEA9-10B2-46BD64A1813E}"/>
              </a:ext>
            </a:extLst>
          </p:cNvPr>
          <p:cNvGrpSpPr/>
          <p:nvPr/>
        </p:nvGrpSpPr>
        <p:grpSpPr>
          <a:xfrm>
            <a:off x="6608736" y="957996"/>
            <a:ext cx="5552756" cy="3323987"/>
            <a:chOff x="6566178" y="251283"/>
            <a:chExt cx="5626137" cy="3323987"/>
          </a:xfrm>
        </p:grpSpPr>
        <p:sp>
          <p:nvSpPr>
            <p:cNvPr id="56" name="Hexagon 55">
              <a:extLst>
                <a:ext uri="{FF2B5EF4-FFF2-40B4-BE49-F238E27FC236}">
                  <a16:creationId xmlns:a16="http://schemas.microsoft.com/office/drawing/2014/main" id="{A3872610-6B8A-6134-A6C3-80B1113CA8C1}"/>
                </a:ext>
              </a:extLst>
            </p:cNvPr>
            <p:cNvSpPr/>
            <p:nvPr/>
          </p:nvSpPr>
          <p:spPr>
            <a:xfrm>
              <a:off x="6566178" y="251283"/>
              <a:ext cx="5626137" cy="2330650"/>
            </a:xfrm>
            <a:prstGeom prst="hexagon">
              <a:avLst>
                <a:gd name="adj" fmla="val 12133"/>
                <a:gd name="vf" fmla="val 115470"/>
              </a:avLst>
            </a:prstGeom>
            <a:solidFill>
              <a:srgbClr val="EAAB01">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8272FDBF-61B9-D85A-8895-5796603A9B66}"/>
                </a:ext>
              </a:extLst>
            </p:cNvPr>
            <p:cNvSpPr txBox="1"/>
            <p:nvPr/>
          </p:nvSpPr>
          <p:spPr>
            <a:xfrm>
              <a:off x="6991818" y="251283"/>
              <a:ext cx="5164136" cy="3323987"/>
            </a:xfrm>
            <a:prstGeom prst="rect">
              <a:avLst/>
            </a:prstGeom>
            <a:noFill/>
          </p:spPr>
          <p:txBody>
            <a:bodyPr wrap="square">
              <a:spAutoFit/>
            </a:bodyPr>
            <a:lstStyle/>
            <a:p>
              <a:r>
                <a:rPr lang="en-US" sz="1500" u="none" strike="noStrike" dirty="0">
                  <a:effectLst/>
                  <a:latin typeface="Calibri Light" panose="020F0302020204030204" pitchFamily="34" charset="0"/>
                  <a:cs typeface="Calibri Light" panose="020F0302020204030204" pitchFamily="34" charset="0"/>
                </a:rPr>
                <a:t>1.</a:t>
              </a:r>
              <a:r>
                <a:rPr lang="en-US" sz="1500" dirty="0">
                  <a:latin typeface="Calibri Light" panose="020F0302020204030204" pitchFamily="34" charset="0"/>
                  <a:cs typeface="Calibri Light" panose="020F0302020204030204" pitchFamily="34" charset="0"/>
                </a:rPr>
                <a:t> Mean Spawner Size</a:t>
              </a:r>
            </a:p>
            <a:p>
              <a:r>
                <a:rPr lang="en-US" sz="1500" dirty="0">
                  <a:latin typeface="Calibri Light" panose="020F0302020204030204" pitchFamily="34" charset="0"/>
                  <a:cs typeface="Calibri Light" panose="020F0302020204030204" pitchFamily="34" charset="0"/>
                </a:rPr>
                <a:t>	ADFG Age Sex Length Database, </a:t>
              </a:r>
              <a:r>
                <a:rPr lang="en-US" sz="1500" dirty="0" err="1">
                  <a:latin typeface="Calibri Light" panose="020F0302020204030204" pitchFamily="34" charset="0"/>
                  <a:cs typeface="Calibri Light" panose="020F0302020204030204" pitchFamily="34" charset="0"/>
                </a:rPr>
                <a:t>Oke</a:t>
              </a:r>
              <a:r>
                <a:rPr lang="en-US" sz="1500" dirty="0">
                  <a:latin typeface="Calibri Light" panose="020F0302020204030204" pitchFamily="34" charset="0"/>
                  <a:cs typeface="Calibri Light" panose="020F0302020204030204" pitchFamily="34" charset="0"/>
                </a:rPr>
                <a:t> et al 2020</a:t>
              </a:r>
              <a:r>
                <a:rPr lang="en-US" sz="1500" u="none" strike="noStrike" dirty="0">
                  <a:effectLst/>
                  <a:latin typeface="Calibri Light" panose="020F0302020204030204" pitchFamily="34" charset="0"/>
                  <a:cs typeface="Calibri Light" panose="020F0302020204030204" pitchFamily="34" charset="0"/>
                </a:rPr>
                <a:t> </a:t>
              </a:r>
            </a:p>
            <a:p>
              <a:pPr rtl="0">
                <a:spcBef>
                  <a:spcPts val="0"/>
                </a:spcBef>
                <a:spcAft>
                  <a:spcPts val="0"/>
                </a:spcAft>
              </a:pPr>
              <a:r>
                <a:rPr lang="en-US" sz="1500" u="none" strike="noStrike" dirty="0">
                  <a:effectLst/>
                  <a:latin typeface="Calibri Light" panose="020F0302020204030204" pitchFamily="34" charset="0"/>
                  <a:cs typeface="Calibri Light" panose="020F0302020204030204" pitchFamily="34" charset="0"/>
                </a:rPr>
                <a:t>2. Fall Snow Depth  </a:t>
              </a:r>
            </a:p>
            <a:p>
              <a:r>
                <a:rPr lang="en-US" sz="1500" dirty="0">
                  <a:latin typeface="Calibri Light" panose="020F0302020204030204" pitchFamily="34" charset="0"/>
                  <a:cs typeface="Calibri Light" panose="020F0302020204030204" pitchFamily="34" charset="0"/>
                </a:rPr>
                <a:t>	Alaska Climate Research Center,</a:t>
              </a:r>
              <a:r>
                <a:rPr lang="en-US" sz="1500" u="none" strike="noStrike" dirty="0">
                  <a:effectLst/>
                  <a:latin typeface="Calibri Light" panose="020F0302020204030204" pitchFamily="34" charset="0"/>
                  <a:cs typeface="Calibri Light" panose="020F0302020204030204" pitchFamily="34" charset="0"/>
                </a:rPr>
                <a:t> Circle, AK</a:t>
              </a:r>
            </a:p>
            <a:p>
              <a:pPr rtl="0">
                <a:spcBef>
                  <a:spcPts val="0"/>
                </a:spcBef>
                <a:spcAft>
                  <a:spcPts val="0"/>
                </a:spcAft>
              </a:pPr>
              <a:r>
                <a:rPr lang="en-US" sz="1500" dirty="0">
                  <a:latin typeface="Calibri Light" panose="020F0302020204030204" pitchFamily="34" charset="0"/>
                  <a:cs typeface="Calibri Light" panose="020F0302020204030204" pitchFamily="34" charset="0"/>
                </a:rPr>
                <a:t>3. </a:t>
              </a:r>
              <a:r>
                <a:rPr lang="en-US" sz="1500" u="none" strike="noStrike" dirty="0">
                  <a:effectLst/>
                  <a:latin typeface="Calibri Light" panose="020F0302020204030204" pitchFamily="34" charset="0"/>
                  <a:cs typeface="Calibri Light" panose="020F0302020204030204" pitchFamily="34" charset="0"/>
                </a:rPr>
                <a:t>Yukon river mainstem flow rate </a:t>
              </a:r>
            </a:p>
            <a:p>
              <a:r>
                <a:rPr lang="en-US" sz="1500" dirty="0">
                  <a:latin typeface="Calibri Light" panose="020F0302020204030204" pitchFamily="34" charset="0"/>
                  <a:cs typeface="Calibri Light" panose="020F0302020204030204" pitchFamily="34" charset="0"/>
                </a:rPr>
                <a:t>	USGS, Pilot Station </a:t>
              </a:r>
            </a:p>
            <a:p>
              <a:r>
                <a:rPr lang="en-US" sz="1500" dirty="0">
                  <a:latin typeface="Calibri Light" panose="020F0302020204030204" pitchFamily="34" charset="0"/>
                  <a:cs typeface="Calibri Light" panose="020F0302020204030204" pitchFamily="34" charset="0"/>
                </a:rPr>
                <a:t>4. N Bering Sea Summer Cumulative Degree Days </a:t>
              </a:r>
            </a:p>
            <a:p>
              <a:r>
                <a:rPr lang="en-US" sz="1500" dirty="0">
                  <a:latin typeface="Calibri Light" panose="020F0302020204030204" pitchFamily="34" charset="0"/>
                  <a:cs typeface="Calibri Light" panose="020F0302020204030204" pitchFamily="34" charset="0"/>
                </a:rPr>
                <a:t>	AKFIN, NOAA </a:t>
              </a:r>
            </a:p>
            <a:p>
              <a:r>
                <a:rPr lang="en-US" sz="1500" dirty="0">
                  <a:latin typeface="Calibri Light" panose="020F0302020204030204" pitchFamily="34" charset="0"/>
                  <a:cs typeface="Calibri Light" panose="020F0302020204030204" pitchFamily="34" charset="0"/>
                </a:rPr>
                <a:t>5. EBS Pollock Recruitment Index</a:t>
              </a:r>
            </a:p>
            <a:p>
              <a:r>
                <a:rPr lang="en-US" sz="1500" dirty="0">
                  <a:latin typeface="Calibri Light" panose="020F0302020204030204" pitchFamily="34" charset="0"/>
                  <a:cs typeface="Calibri Light" panose="020F0302020204030204" pitchFamily="34" charset="0"/>
                </a:rPr>
                <a:t>	Ianelli et al. 2024 </a:t>
              </a:r>
            </a:p>
            <a:p>
              <a:pPr marL="171450" indent="-171450">
                <a:buFontTx/>
                <a:buChar char="-"/>
              </a:pPr>
              <a:endParaRPr lang="en-US" sz="1500" dirty="0">
                <a:latin typeface="Calibri Light" panose="020F0302020204030204" pitchFamily="34" charset="0"/>
                <a:cs typeface="Calibri Light" panose="020F0302020204030204" pitchFamily="34" charset="0"/>
              </a:endParaRPr>
            </a:p>
            <a:p>
              <a:br>
                <a:rPr lang="en-US" sz="1500" dirty="0">
                  <a:latin typeface="Calibri Light" panose="020F0302020204030204" pitchFamily="34" charset="0"/>
                  <a:cs typeface="Calibri Light" panose="020F0302020204030204" pitchFamily="34" charset="0"/>
                </a:rPr>
              </a:br>
              <a:endParaRPr lang="en-US" sz="1500" dirty="0">
                <a:latin typeface="Calibri Light" panose="020F0302020204030204" pitchFamily="34" charset="0"/>
                <a:cs typeface="Calibri Light" panose="020F0302020204030204" pitchFamily="34" charset="0"/>
              </a:endParaRPr>
            </a:p>
            <a:p>
              <a:pPr marL="285750" indent="-285750" rtl="0">
                <a:spcBef>
                  <a:spcPts val="0"/>
                </a:spcBef>
                <a:spcAft>
                  <a:spcPts val="0"/>
                </a:spcAft>
                <a:buFontTx/>
                <a:buChar char="-"/>
              </a:pPr>
              <a:endParaRPr lang="en-US" sz="1500" dirty="0">
                <a:latin typeface="Calibri Light" panose="020F0302020204030204" pitchFamily="34" charset="0"/>
                <a:cs typeface="Calibri Light" panose="020F0302020204030204" pitchFamily="34" charset="0"/>
              </a:endParaRPr>
            </a:p>
          </p:txBody>
        </p:sp>
      </p:grpSp>
      <p:grpSp>
        <p:nvGrpSpPr>
          <p:cNvPr id="64" name="Group 63">
            <a:extLst>
              <a:ext uri="{FF2B5EF4-FFF2-40B4-BE49-F238E27FC236}">
                <a16:creationId xmlns:a16="http://schemas.microsoft.com/office/drawing/2014/main" id="{596E94FB-F0EE-33E4-184D-A1A8E0B67552}"/>
              </a:ext>
            </a:extLst>
          </p:cNvPr>
          <p:cNvGrpSpPr/>
          <p:nvPr/>
        </p:nvGrpSpPr>
        <p:grpSpPr>
          <a:xfrm>
            <a:off x="6673819" y="3684351"/>
            <a:ext cx="6743245" cy="2673437"/>
            <a:chOff x="6687741" y="2676147"/>
            <a:chExt cx="6743245" cy="2673437"/>
          </a:xfrm>
        </p:grpSpPr>
        <p:sp>
          <p:nvSpPr>
            <p:cNvPr id="60" name="Hexagon 59">
              <a:extLst>
                <a:ext uri="{FF2B5EF4-FFF2-40B4-BE49-F238E27FC236}">
                  <a16:creationId xmlns:a16="http://schemas.microsoft.com/office/drawing/2014/main" id="{74A049A5-2E06-5B0C-AD74-52B71208A986}"/>
                </a:ext>
              </a:extLst>
            </p:cNvPr>
            <p:cNvSpPr/>
            <p:nvPr/>
          </p:nvSpPr>
          <p:spPr>
            <a:xfrm>
              <a:off x="6687741" y="2676147"/>
              <a:ext cx="5487673" cy="2024106"/>
            </a:xfrm>
            <a:prstGeom prst="hexagon">
              <a:avLst>
                <a:gd name="adj" fmla="val 12133"/>
                <a:gd name="vf" fmla="val 115470"/>
              </a:avLst>
            </a:prstGeom>
            <a:solidFill>
              <a:srgbClr val="2D9D92">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Box 61">
              <a:extLst>
                <a:ext uri="{FF2B5EF4-FFF2-40B4-BE49-F238E27FC236}">
                  <a16:creationId xmlns:a16="http://schemas.microsoft.com/office/drawing/2014/main" id="{3C759A9F-B5F4-DC1F-4C29-C04B9A77A7CB}"/>
                </a:ext>
              </a:extLst>
            </p:cNvPr>
            <p:cNvSpPr txBox="1"/>
            <p:nvPr/>
          </p:nvSpPr>
          <p:spPr>
            <a:xfrm>
              <a:off x="7080788" y="2718094"/>
              <a:ext cx="6350198" cy="2631490"/>
            </a:xfrm>
            <a:prstGeom prst="rect">
              <a:avLst/>
            </a:prstGeom>
            <a:noFill/>
          </p:spPr>
          <p:txBody>
            <a:bodyPr wrap="square">
              <a:spAutoFit/>
            </a:bodyPr>
            <a:lstStyle/>
            <a:p>
              <a:pPr rtl="0">
                <a:spcBef>
                  <a:spcPts val="0"/>
                </a:spcBef>
                <a:spcAft>
                  <a:spcPts val="0"/>
                </a:spcAft>
              </a:pPr>
              <a:r>
                <a:rPr lang="en-US" sz="1500" dirty="0">
                  <a:latin typeface="Calibri Light" panose="020F0302020204030204" pitchFamily="34" charset="0"/>
                  <a:cs typeface="Calibri Light" panose="020F0302020204030204" pitchFamily="34" charset="0"/>
                </a:rPr>
                <a:t>6. Stomach Fullness Index</a:t>
              </a:r>
            </a:p>
            <a:p>
              <a:r>
                <a:rPr lang="en-US" sz="1500" dirty="0">
                  <a:latin typeface="Calibri Light" panose="020F0302020204030204" pitchFamily="34" charset="0"/>
                  <a:cs typeface="Calibri Light" panose="020F0302020204030204" pitchFamily="34" charset="0"/>
                </a:rPr>
                <a:t>	NOAA, ADFG, NBS Surveys</a:t>
              </a:r>
            </a:p>
            <a:p>
              <a:pPr rtl="0">
                <a:spcBef>
                  <a:spcPts val="0"/>
                </a:spcBef>
                <a:spcAft>
                  <a:spcPts val="0"/>
                </a:spcAft>
              </a:pPr>
              <a:r>
                <a:rPr lang="en-US" sz="1500" dirty="0">
                  <a:latin typeface="Calibri Light" panose="020F0302020204030204" pitchFamily="34" charset="0"/>
                  <a:cs typeface="Calibri Light" panose="020F0302020204030204" pitchFamily="34" charset="0"/>
                </a:rPr>
                <a:t>7. Aleutian Cumulative Degree Days during 1st winter</a:t>
              </a:r>
            </a:p>
            <a:p>
              <a:pPr rtl="0">
                <a:spcBef>
                  <a:spcPts val="0"/>
                </a:spcBef>
                <a:spcAft>
                  <a:spcPts val="0"/>
                </a:spcAft>
              </a:pPr>
              <a:r>
                <a:rPr lang="en-US" sz="1500" u="none" strike="noStrike" dirty="0">
                  <a:effectLst/>
                  <a:latin typeface="Calibri Light" panose="020F0302020204030204" pitchFamily="34" charset="0"/>
                  <a:cs typeface="Calibri Light" panose="020F0302020204030204" pitchFamily="34" charset="0"/>
                </a:rPr>
                <a:t>	AKFIN, NOAA</a:t>
              </a:r>
              <a:endParaRPr lang="en-US" sz="1500" dirty="0">
                <a:latin typeface="Calibri Light" panose="020F0302020204030204" pitchFamily="34" charset="0"/>
                <a:cs typeface="Calibri Light" panose="020F0302020204030204" pitchFamily="34" charset="0"/>
              </a:endParaRPr>
            </a:p>
            <a:p>
              <a:pPr rtl="0">
                <a:spcBef>
                  <a:spcPts val="0"/>
                </a:spcBef>
                <a:spcAft>
                  <a:spcPts val="0"/>
                </a:spcAft>
              </a:pPr>
              <a:r>
                <a:rPr lang="en-US" sz="1500" dirty="0">
                  <a:latin typeface="Calibri Light" panose="020F0302020204030204" pitchFamily="34" charset="0"/>
                  <a:cs typeface="Calibri Light" panose="020F0302020204030204" pitchFamily="34" charset="0"/>
                </a:rPr>
                <a:t>8. Pink hatchery salmon abundance</a:t>
              </a:r>
            </a:p>
            <a:p>
              <a:pPr rtl="0">
                <a:spcBef>
                  <a:spcPts val="0"/>
                </a:spcBef>
                <a:spcAft>
                  <a:spcPts val="0"/>
                </a:spcAft>
              </a:pPr>
              <a:r>
                <a:rPr lang="en-US" sz="1500" dirty="0">
                  <a:latin typeface="Calibri Light" panose="020F0302020204030204" pitchFamily="34" charset="0"/>
                  <a:cs typeface="Calibri Light" panose="020F0302020204030204" pitchFamily="34" charset="0"/>
                </a:rPr>
                <a:t>	North Pacific Anadromous Fish Commission</a:t>
              </a:r>
            </a:p>
            <a:p>
              <a:pPr rtl="0">
                <a:spcBef>
                  <a:spcPts val="0"/>
                </a:spcBef>
                <a:spcAft>
                  <a:spcPts val="0"/>
                </a:spcAft>
              </a:pPr>
              <a:r>
                <a:rPr lang="en-US" sz="1500" dirty="0">
                  <a:latin typeface="Calibri Light" panose="020F0302020204030204" pitchFamily="34" charset="0"/>
                  <a:cs typeface="Calibri Light" panose="020F0302020204030204" pitchFamily="34" charset="0"/>
                </a:rPr>
                <a:t>9. Chum hatchery salmon abundance</a:t>
              </a:r>
            </a:p>
            <a:p>
              <a:pPr rtl="0">
                <a:spcBef>
                  <a:spcPts val="0"/>
                </a:spcBef>
                <a:spcAft>
                  <a:spcPts val="0"/>
                </a:spcAft>
              </a:pPr>
              <a:r>
                <a:rPr lang="en-US" sz="1500" dirty="0">
                  <a:latin typeface="Calibri Light" panose="020F0302020204030204" pitchFamily="34" charset="0"/>
                  <a:cs typeface="Calibri Light" panose="020F0302020204030204" pitchFamily="34" charset="0"/>
                </a:rPr>
                <a:t>	North Pacific Anadromous Fish Commission</a:t>
              </a:r>
            </a:p>
            <a:p>
              <a:r>
                <a:rPr lang="en-US" sz="1500" dirty="0">
                  <a:latin typeface="Calibri Light" panose="020F0302020204030204" pitchFamily="34" charset="0"/>
                  <a:cs typeface="Calibri Light" panose="020F0302020204030204" pitchFamily="34" charset="0"/>
                </a:rPr>
                <a:t> </a:t>
              </a:r>
            </a:p>
            <a:p>
              <a:pPr rtl="0">
                <a:spcBef>
                  <a:spcPts val="0"/>
                </a:spcBef>
                <a:spcAft>
                  <a:spcPts val="0"/>
                </a:spcAft>
              </a:pPr>
              <a:endParaRPr lang="en-US" sz="1500" dirty="0">
                <a:latin typeface="Calibri Light" panose="020F0302020204030204" pitchFamily="34" charset="0"/>
                <a:cs typeface="Calibri Light" panose="020F0302020204030204" pitchFamily="34" charset="0"/>
              </a:endParaRPr>
            </a:p>
            <a:p>
              <a:pPr rtl="0">
                <a:spcBef>
                  <a:spcPts val="0"/>
                </a:spcBef>
                <a:spcAft>
                  <a:spcPts val="0"/>
                </a:spcAft>
              </a:pPr>
              <a:endParaRPr lang="en-US" sz="1500" dirty="0">
                <a:latin typeface="Calibri Light" panose="020F0302020204030204" pitchFamily="34" charset="0"/>
                <a:cs typeface="Calibri Light" panose="020F0302020204030204" pitchFamily="34" charset="0"/>
              </a:endParaRPr>
            </a:p>
          </p:txBody>
        </p:sp>
      </p:grpSp>
      <p:sp>
        <p:nvSpPr>
          <p:cNvPr id="65" name="TextBox 64">
            <a:extLst>
              <a:ext uri="{FF2B5EF4-FFF2-40B4-BE49-F238E27FC236}">
                <a16:creationId xmlns:a16="http://schemas.microsoft.com/office/drawing/2014/main" id="{0878FC0E-2C4B-3155-FA22-EFACEF91B328}"/>
              </a:ext>
            </a:extLst>
          </p:cNvPr>
          <p:cNvSpPr txBox="1"/>
          <p:nvPr/>
        </p:nvSpPr>
        <p:spPr>
          <a:xfrm>
            <a:off x="1115135" y="36890"/>
            <a:ext cx="3625911" cy="707886"/>
          </a:xfrm>
          <a:prstGeom prst="rect">
            <a:avLst/>
          </a:prstGeom>
          <a:noFill/>
          <a:ln w="19050">
            <a:solidFill>
              <a:schemeClr val="tx1"/>
            </a:solidFill>
          </a:ln>
        </p:spPr>
        <p:txBody>
          <a:bodyPr wrap="square">
            <a:spAutoFit/>
          </a:bodyPr>
          <a:lstStyle/>
          <a:p>
            <a:pPr algn="ctr"/>
            <a:r>
              <a:rPr lang="en-US" sz="2000" b="1" dirty="0">
                <a:latin typeface="Calibri" panose="020F0502020204030204" pitchFamily="34" charset="0"/>
                <a:cs typeface="Calibri" panose="020F0502020204030204" pitchFamily="34" charset="0"/>
              </a:rPr>
              <a:t>Fall Chum Integrated Population Model Structure</a:t>
            </a:r>
          </a:p>
        </p:txBody>
      </p:sp>
      <p:sp>
        <p:nvSpPr>
          <p:cNvPr id="68" name="TextBox 67">
            <a:extLst>
              <a:ext uri="{FF2B5EF4-FFF2-40B4-BE49-F238E27FC236}">
                <a16:creationId xmlns:a16="http://schemas.microsoft.com/office/drawing/2014/main" id="{990B95EB-B04A-AC68-8533-F02EFF762B4A}"/>
              </a:ext>
            </a:extLst>
          </p:cNvPr>
          <p:cNvSpPr txBox="1"/>
          <p:nvPr/>
        </p:nvSpPr>
        <p:spPr>
          <a:xfrm>
            <a:off x="6855215" y="588664"/>
            <a:ext cx="5044686" cy="369332"/>
          </a:xfrm>
          <a:prstGeom prst="rect">
            <a:avLst/>
          </a:prstGeom>
          <a:noFill/>
        </p:spPr>
        <p:txBody>
          <a:bodyPr wrap="square" rtlCol="0">
            <a:spAutoFit/>
          </a:bodyPr>
          <a:lstStyle/>
          <a:p>
            <a:pPr algn="ctr"/>
            <a:r>
              <a:rPr lang="en-US" sz="1800" b="1" dirty="0">
                <a:solidFill>
                  <a:srgbClr val="EAAB01"/>
                </a:solidFill>
              </a:rPr>
              <a:t>Juvenile Survival Covariates (Stage 1-2)</a:t>
            </a:r>
            <a:endParaRPr lang="en-US" dirty="0"/>
          </a:p>
        </p:txBody>
      </p:sp>
      <p:sp>
        <p:nvSpPr>
          <p:cNvPr id="69" name="TextBox 68">
            <a:extLst>
              <a:ext uri="{FF2B5EF4-FFF2-40B4-BE49-F238E27FC236}">
                <a16:creationId xmlns:a16="http://schemas.microsoft.com/office/drawing/2014/main" id="{72159616-F664-B4AC-012E-BC3CD248FEF6}"/>
              </a:ext>
            </a:extLst>
          </p:cNvPr>
          <p:cNvSpPr txBox="1"/>
          <p:nvPr/>
        </p:nvSpPr>
        <p:spPr>
          <a:xfrm>
            <a:off x="6803120" y="3348893"/>
            <a:ext cx="5096781" cy="369332"/>
          </a:xfrm>
          <a:prstGeom prst="rect">
            <a:avLst/>
          </a:prstGeom>
          <a:noFill/>
        </p:spPr>
        <p:txBody>
          <a:bodyPr wrap="square" rtlCol="0">
            <a:spAutoFit/>
          </a:bodyPr>
          <a:lstStyle/>
          <a:p>
            <a:pPr algn="ctr"/>
            <a:r>
              <a:rPr lang="en-US" sz="1800" b="1" dirty="0">
                <a:solidFill>
                  <a:srgbClr val="2D9D92"/>
                </a:solidFill>
              </a:rPr>
              <a:t>Marine Survival Covariates  (Stage 2-3)</a:t>
            </a:r>
            <a:endParaRPr lang="en-US" dirty="0">
              <a:solidFill>
                <a:srgbClr val="2D9D92"/>
              </a:solidFill>
            </a:endParaRPr>
          </a:p>
        </p:txBody>
      </p:sp>
      <p:sp>
        <p:nvSpPr>
          <p:cNvPr id="2" name="TextBox 1">
            <a:extLst>
              <a:ext uri="{FF2B5EF4-FFF2-40B4-BE49-F238E27FC236}">
                <a16:creationId xmlns:a16="http://schemas.microsoft.com/office/drawing/2014/main" id="{DE6554C6-D5FA-C26B-59C7-E33A68DBDFC1}"/>
              </a:ext>
            </a:extLst>
          </p:cNvPr>
          <p:cNvSpPr txBox="1"/>
          <p:nvPr/>
        </p:nvSpPr>
        <p:spPr>
          <a:xfrm>
            <a:off x="2661922" y="2682423"/>
            <a:ext cx="3006942" cy="1077218"/>
          </a:xfrm>
          <a:prstGeom prst="rect">
            <a:avLst/>
          </a:prstGeom>
          <a:noFill/>
        </p:spPr>
        <p:txBody>
          <a:bodyPr wrap="square" rtlCol="0">
            <a:spAutoFit/>
          </a:bodyPr>
          <a:lstStyle/>
          <a:p>
            <a:r>
              <a:rPr lang="en-US" sz="2000" b="1" dirty="0">
                <a:latin typeface="Calibri" panose="020F0502020204030204" pitchFamily="34" charset="0"/>
                <a:cs typeface="Calibri" panose="020F0502020204030204" pitchFamily="34" charset="0"/>
              </a:rPr>
              <a:t>3. N</a:t>
            </a:r>
            <a:r>
              <a:rPr lang="en-US" sz="2000" b="1" baseline="-25000" dirty="0">
                <a:latin typeface="Calibri" panose="020F0502020204030204" pitchFamily="34" charset="0"/>
                <a:cs typeface="Calibri" panose="020F0502020204030204" pitchFamily="34" charset="0"/>
              </a:rPr>
              <a:t>t+a+1,s=</a:t>
            </a:r>
            <a:r>
              <a:rPr lang="en-US" sz="2000" b="1" baseline="-25000" dirty="0" err="1">
                <a:latin typeface="Calibri" panose="020F0502020204030204" pitchFamily="34" charset="0"/>
                <a:cs typeface="Calibri" panose="020F0502020204030204" pitchFamily="34" charset="0"/>
              </a:rPr>
              <a:t>m,a</a:t>
            </a:r>
            <a:endParaRPr lang="en-US" sz="2000" b="1" dirty="0">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Abundance after first </a:t>
            </a:r>
          </a:p>
          <a:p>
            <a:r>
              <a:rPr lang="en-US" sz="1500" b="1" dirty="0">
                <a:latin typeface="Calibri" panose="020F0502020204030204" pitchFamily="34" charset="0"/>
                <a:cs typeface="Calibri" panose="020F0502020204030204" pitchFamily="34" charset="0"/>
              </a:rPr>
              <a:t>winter at sea</a:t>
            </a:r>
          </a:p>
          <a:p>
            <a:endParaRPr lang="en-US" sz="1400" dirty="0">
              <a:latin typeface="Calibri" panose="020F0502020204030204" pitchFamily="34" charset="0"/>
              <a:cs typeface="Calibri" panose="020F0502020204030204" pitchFamily="34" charset="0"/>
            </a:endParaRPr>
          </a:p>
        </p:txBody>
      </p:sp>
      <p:cxnSp>
        <p:nvCxnSpPr>
          <p:cNvPr id="3" name="Straight Arrow Connector 2">
            <a:extLst>
              <a:ext uri="{FF2B5EF4-FFF2-40B4-BE49-F238E27FC236}">
                <a16:creationId xmlns:a16="http://schemas.microsoft.com/office/drawing/2014/main" id="{7F615E70-BE2C-9E5E-66C9-3C5BFFE4E2A4}"/>
              </a:ext>
            </a:extLst>
          </p:cNvPr>
          <p:cNvCxnSpPr>
            <a:cxnSpLocks/>
          </p:cNvCxnSpPr>
          <p:nvPr/>
        </p:nvCxnSpPr>
        <p:spPr>
          <a:xfrm>
            <a:off x="5652250" y="4021728"/>
            <a:ext cx="0" cy="51563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ABF815A1-79ED-DC03-312B-E88727609263}"/>
              </a:ext>
            </a:extLst>
          </p:cNvPr>
          <p:cNvPicPr>
            <a:picLocks noChangeAspect="1"/>
          </p:cNvPicPr>
          <p:nvPr/>
        </p:nvPicPr>
        <p:blipFill>
          <a:blip r:embed="rId9"/>
          <a:stretch>
            <a:fillRect/>
          </a:stretch>
        </p:blipFill>
        <p:spPr>
          <a:xfrm flipH="1">
            <a:off x="4586176" y="2887987"/>
            <a:ext cx="2006900" cy="1251399"/>
          </a:xfrm>
          <a:prstGeom prst="rect">
            <a:avLst/>
          </a:prstGeom>
        </p:spPr>
      </p:pic>
    </p:spTree>
    <p:extLst>
      <p:ext uri="{BB962C8B-B14F-4D97-AF65-F5344CB8AC3E}">
        <p14:creationId xmlns:p14="http://schemas.microsoft.com/office/powerpoint/2010/main" val="3127555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612BA-0D61-09CF-D115-282B049229BB}"/>
            </a:ext>
          </a:extLst>
        </p:cNvPr>
        <p:cNvGrpSpPr/>
        <p:nvPr/>
      </p:nvGrpSpPr>
      <p:grpSpPr>
        <a:xfrm>
          <a:off x="0" y="0"/>
          <a:ext cx="0" cy="0"/>
          <a:chOff x="0" y="0"/>
          <a:chExt cx="0" cy="0"/>
        </a:xfrm>
      </p:grpSpPr>
      <p:pic>
        <p:nvPicPr>
          <p:cNvPr id="3" name="Picture 2" descr="A graph of different types of data&#10;&#10;AI-generated content may be incorrect.">
            <a:extLst>
              <a:ext uri="{FF2B5EF4-FFF2-40B4-BE49-F238E27FC236}">
                <a16:creationId xmlns:a16="http://schemas.microsoft.com/office/drawing/2014/main" id="{EA6E8DFA-AA17-AEFF-784B-A9D88E02E6B9}"/>
              </a:ext>
            </a:extLst>
          </p:cNvPr>
          <p:cNvPicPr>
            <a:picLocks noChangeAspect="1"/>
          </p:cNvPicPr>
          <p:nvPr/>
        </p:nvPicPr>
        <p:blipFill>
          <a:blip r:embed="rId3"/>
          <a:stretch>
            <a:fillRect/>
          </a:stretch>
        </p:blipFill>
        <p:spPr>
          <a:xfrm>
            <a:off x="1226127" y="166997"/>
            <a:ext cx="9372599" cy="6694714"/>
          </a:xfrm>
          <a:prstGeom prst="rect">
            <a:avLst/>
          </a:prstGeom>
        </p:spPr>
      </p:pic>
    </p:spTree>
    <p:extLst>
      <p:ext uri="{BB962C8B-B14F-4D97-AF65-F5344CB8AC3E}">
        <p14:creationId xmlns:p14="http://schemas.microsoft.com/office/powerpoint/2010/main" val="3786286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57E1A-858A-1B4D-052C-BC8B1EE535EB}"/>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0AF43779-C888-72DA-8C28-EC3917073D09}"/>
              </a:ext>
            </a:extLst>
          </p:cNvPr>
          <p:cNvPicPr>
            <a:picLocks noChangeAspect="1"/>
          </p:cNvPicPr>
          <p:nvPr/>
        </p:nvPicPr>
        <p:blipFill>
          <a:blip r:embed="rId3"/>
          <a:stretch>
            <a:fillRect/>
          </a:stretch>
        </p:blipFill>
        <p:spPr>
          <a:xfrm>
            <a:off x="95250" y="387927"/>
            <a:ext cx="11322628" cy="6470073"/>
          </a:xfrm>
          <a:prstGeom prst="rect">
            <a:avLst/>
          </a:prstGeom>
        </p:spPr>
      </p:pic>
    </p:spTree>
    <p:extLst>
      <p:ext uri="{BB962C8B-B14F-4D97-AF65-F5344CB8AC3E}">
        <p14:creationId xmlns:p14="http://schemas.microsoft.com/office/powerpoint/2010/main" val="2292566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647C2-7452-4F63-4F6B-F64C069FC6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A6C479-1D2A-5D26-A85C-334A85F0A76F}"/>
              </a:ext>
            </a:extLst>
          </p:cNvPr>
          <p:cNvSpPr>
            <a:spLocks noGrp="1"/>
          </p:cNvSpPr>
          <p:nvPr>
            <p:ph type="title"/>
          </p:nvPr>
        </p:nvSpPr>
        <p:spPr>
          <a:xfrm>
            <a:off x="838200" y="2766219"/>
            <a:ext cx="10515600" cy="1325563"/>
          </a:xfrm>
        </p:spPr>
        <p:txBody>
          <a:bodyPr/>
          <a:lstStyle/>
          <a:p>
            <a:pPr algn="ctr"/>
            <a:r>
              <a:rPr lang="en-US" dirty="0"/>
              <a:t>Supplementary Figures </a:t>
            </a:r>
          </a:p>
        </p:txBody>
      </p:sp>
    </p:spTree>
    <p:extLst>
      <p:ext uri="{BB962C8B-B14F-4D97-AF65-F5344CB8AC3E}">
        <p14:creationId xmlns:p14="http://schemas.microsoft.com/office/powerpoint/2010/main" val="3285402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75E10-48B7-FB90-EEF1-74138A13C7AB}"/>
            </a:ext>
          </a:extLst>
        </p:cNvPr>
        <p:cNvGrpSpPr/>
        <p:nvPr/>
      </p:nvGrpSpPr>
      <p:grpSpPr>
        <a:xfrm>
          <a:off x="0" y="0"/>
          <a:ext cx="0" cy="0"/>
          <a:chOff x="0" y="0"/>
          <a:chExt cx="0" cy="0"/>
        </a:xfrm>
      </p:grpSpPr>
      <p:pic>
        <p:nvPicPr>
          <p:cNvPr id="8" name="Picture 7" descr="A graph of different types of weather forecasts&#10;&#10;AI-generated content may be incorrect.">
            <a:extLst>
              <a:ext uri="{FF2B5EF4-FFF2-40B4-BE49-F238E27FC236}">
                <a16:creationId xmlns:a16="http://schemas.microsoft.com/office/drawing/2014/main" id="{0BF09E56-9598-78D4-7B67-E360EACFFE66}"/>
              </a:ext>
            </a:extLst>
          </p:cNvPr>
          <p:cNvPicPr>
            <a:picLocks noChangeAspect="1"/>
          </p:cNvPicPr>
          <p:nvPr/>
        </p:nvPicPr>
        <p:blipFill>
          <a:blip r:embed="rId3"/>
          <a:stretch>
            <a:fillRect/>
          </a:stretch>
        </p:blipFill>
        <p:spPr>
          <a:xfrm>
            <a:off x="2676939" y="62947"/>
            <a:ext cx="6785113" cy="6785113"/>
          </a:xfrm>
          <a:prstGeom prst="rect">
            <a:avLst/>
          </a:prstGeom>
        </p:spPr>
      </p:pic>
    </p:spTree>
    <p:extLst>
      <p:ext uri="{BB962C8B-B14F-4D97-AF65-F5344CB8AC3E}">
        <p14:creationId xmlns:p14="http://schemas.microsoft.com/office/powerpoint/2010/main" val="2107715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D9F48-0386-D010-0B7E-13B44D41FEC1}"/>
            </a:ext>
          </a:extLst>
        </p:cNvPr>
        <p:cNvGrpSpPr/>
        <p:nvPr/>
      </p:nvGrpSpPr>
      <p:grpSpPr>
        <a:xfrm>
          <a:off x="0" y="0"/>
          <a:ext cx="0" cy="0"/>
          <a:chOff x="0" y="0"/>
          <a:chExt cx="0" cy="0"/>
        </a:xfrm>
      </p:grpSpPr>
      <p:pic>
        <p:nvPicPr>
          <p:cNvPr id="3" name="Picture 2" descr="A screenshot of a computer screen&#10;&#10;AI-generated content may be incorrect.">
            <a:extLst>
              <a:ext uri="{FF2B5EF4-FFF2-40B4-BE49-F238E27FC236}">
                <a16:creationId xmlns:a16="http://schemas.microsoft.com/office/drawing/2014/main" id="{1871EC6C-9710-59D3-24F5-60474884DF27}"/>
              </a:ext>
            </a:extLst>
          </p:cNvPr>
          <p:cNvPicPr>
            <a:picLocks noChangeAspect="1"/>
          </p:cNvPicPr>
          <p:nvPr/>
        </p:nvPicPr>
        <p:blipFill>
          <a:blip r:embed="rId3"/>
          <a:stretch>
            <a:fillRect/>
          </a:stretch>
        </p:blipFill>
        <p:spPr>
          <a:xfrm>
            <a:off x="48491" y="50469"/>
            <a:ext cx="10306791" cy="6184075"/>
          </a:xfrm>
          <a:prstGeom prst="rect">
            <a:avLst/>
          </a:prstGeom>
        </p:spPr>
      </p:pic>
    </p:spTree>
    <p:extLst>
      <p:ext uri="{BB962C8B-B14F-4D97-AF65-F5344CB8AC3E}">
        <p14:creationId xmlns:p14="http://schemas.microsoft.com/office/powerpoint/2010/main" val="384961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E14BF-22CB-AE75-7B80-A66600A3DA5E}"/>
            </a:ext>
          </a:extLst>
        </p:cNvPr>
        <p:cNvGrpSpPr/>
        <p:nvPr/>
      </p:nvGrpSpPr>
      <p:grpSpPr>
        <a:xfrm>
          <a:off x="0" y="0"/>
          <a:ext cx="0" cy="0"/>
          <a:chOff x="0" y="0"/>
          <a:chExt cx="0" cy="0"/>
        </a:xfrm>
      </p:grpSpPr>
      <p:pic>
        <p:nvPicPr>
          <p:cNvPr id="2" name="Picture 1" descr="A graph of age gap&#10;&#10;AI-generated content may be incorrect.">
            <a:extLst>
              <a:ext uri="{FF2B5EF4-FFF2-40B4-BE49-F238E27FC236}">
                <a16:creationId xmlns:a16="http://schemas.microsoft.com/office/drawing/2014/main" id="{F5D38369-F2E4-2445-2A98-85591A4E3ED5}"/>
              </a:ext>
            </a:extLst>
          </p:cNvPr>
          <p:cNvPicPr>
            <a:picLocks noChangeAspect="1"/>
          </p:cNvPicPr>
          <p:nvPr/>
        </p:nvPicPr>
        <p:blipFill>
          <a:blip r:embed="rId3"/>
          <a:stretch>
            <a:fillRect/>
          </a:stretch>
        </p:blipFill>
        <p:spPr>
          <a:xfrm>
            <a:off x="446809" y="220806"/>
            <a:ext cx="8853055" cy="6639792"/>
          </a:xfrm>
          <a:prstGeom prst="rect">
            <a:avLst/>
          </a:prstGeom>
        </p:spPr>
      </p:pic>
    </p:spTree>
    <p:extLst>
      <p:ext uri="{BB962C8B-B14F-4D97-AF65-F5344CB8AC3E}">
        <p14:creationId xmlns:p14="http://schemas.microsoft.com/office/powerpoint/2010/main" val="32190033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36227</TotalTime>
  <Words>964</Words>
  <Application>Microsoft Macintosh PowerPoint</Application>
  <PresentationFormat>Widescreen</PresentationFormat>
  <Paragraphs>72</Paragraphs>
  <Slides>11</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Aptos</vt:lpstr>
      <vt:lpstr>Aptos Display</vt:lpstr>
      <vt:lpstr>Arial</vt:lpstr>
      <vt:lpstr>Calibri</vt:lpstr>
      <vt:lpstr>Calibri Light</vt:lpstr>
      <vt:lpstr>Times New Roman</vt:lpstr>
      <vt:lpstr>Office Theme</vt:lpstr>
      <vt:lpstr>New set of figures as of feb 2025</vt:lpstr>
      <vt:lpstr>PowerPoint Presentation</vt:lpstr>
      <vt:lpstr>PowerPoint Presentation</vt:lpstr>
      <vt:lpstr>PowerPoint Presentation</vt:lpstr>
      <vt:lpstr>PowerPoint Presentation</vt:lpstr>
      <vt:lpstr>Supplementary Figures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genoa</dc:creator>
  <cp:lastModifiedBy>genoa</cp:lastModifiedBy>
  <cp:revision>54</cp:revision>
  <dcterms:created xsi:type="dcterms:W3CDTF">2024-11-20T18:51:47Z</dcterms:created>
  <dcterms:modified xsi:type="dcterms:W3CDTF">2025-02-10T23:56:21Z</dcterms:modified>
</cp:coreProperties>
</file>